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87" r:id="rId2"/>
    <p:sldMasterId id="2147483700" r:id="rId3"/>
    <p:sldMasterId id="2147483713" r:id="rId4"/>
  </p:sldMasterIdLst>
  <p:notesMasterIdLst>
    <p:notesMasterId r:id="rId23"/>
  </p:notesMasterIdLst>
  <p:sldIdLst>
    <p:sldId id="308" r:id="rId5"/>
    <p:sldId id="256" r:id="rId6"/>
    <p:sldId id="306" r:id="rId7"/>
    <p:sldId id="258" r:id="rId8"/>
    <p:sldId id="307" r:id="rId9"/>
    <p:sldId id="286" r:id="rId10"/>
    <p:sldId id="294" r:id="rId11"/>
    <p:sldId id="295" r:id="rId12"/>
    <p:sldId id="297" r:id="rId13"/>
    <p:sldId id="268" r:id="rId14"/>
    <p:sldId id="270" r:id="rId15"/>
    <p:sldId id="271" r:id="rId16"/>
    <p:sldId id="300" r:id="rId17"/>
    <p:sldId id="281" r:id="rId18"/>
    <p:sldId id="280" r:id="rId19"/>
    <p:sldId id="284" r:id="rId20"/>
    <p:sldId id="285" r:id="rId21"/>
    <p:sldId id="331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DE329"/>
    <a:srgbClr val="17F55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05" autoAdjust="0"/>
    <p:restoredTop sz="94681" autoAdjust="0"/>
  </p:normalViewPr>
  <p:slideViewPr>
    <p:cSldViewPr snapToGrid="0">
      <p:cViewPr>
        <p:scale>
          <a:sx n="90" d="100"/>
          <a:sy n="90" d="100"/>
        </p:scale>
        <p:origin x="-80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29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29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29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30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52EFD381-B612-4136-86DF-30274F312990}" type="slidenum">
              <a:rPr lang="en-US" sz="1400" b="0" strike="noStrike" spc="-1">
                <a:latin typeface="Times New Roman"/>
              </a:rPr>
              <a:pPr algn="r"/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271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2EFD381-B612-4136-86DF-30274F312990}" type="slidenum">
              <a:rPr lang="en-US" sz="1400" b="0" strike="noStrike" spc="-1" smtClean="0">
                <a:latin typeface="Times New Roman"/>
              </a:rPr>
              <a:pPr algn="r"/>
              <a:t>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7477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2EFD381-B612-4136-86DF-30274F312990}" type="slidenum">
              <a:rPr lang="en-US" sz="1400" b="0" strike="noStrike" spc="-1" smtClean="0">
                <a:latin typeface="Times New Roman"/>
              </a:rPr>
              <a:pPr algn="r"/>
              <a:t>11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7653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2EFD381-B612-4136-86DF-30274F312990}" type="slidenum">
              <a:rPr lang="en-US" sz="1400" b="0" strike="noStrike" spc="-1" smtClean="0">
                <a:latin typeface="Times New Roman"/>
              </a:rPr>
              <a:pPr algn="r"/>
              <a:t>12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64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2EFD381-B612-4136-86DF-30274F312990}" type="slidenum">
              <a:rPr lang="en-US" sz="1400" b="0" strike="noStrike" spc="-1" smtClean="0">
                <a:latin typeface="Times New Roman"/>
              </a:rPr>
              <a:pPr algn="r"/>
              <a:t>13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3888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2EFD381-B612-4136-86DF-30274F312990}" type="slidenum">
              <a:rPr lang="en-US" sz="1400" b="0" strike="noStrike" spc="-1" smtClean="0">
                <a:latin typeface="Times New Roman"/>
              </a:rPr>
              <a:pPr algn="r"/>
              <a:t>14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57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2EFD381-B612-4136-86DF-30274F312990}" type="slidenum">
              <a:rPr lang="en-US" sz="1400" b="0" strike="noStrike" spc="-1" smtClean="0">
                <a:latin typeface="Times New Roman"/>
              </a:rPr>
              <a:pPr algn="r"/>
              <a:t>15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941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2EFD381-B612-4136-86DF-30274F312990}" type="slidenum">
              <a:rPr lang="en-US" sz="1400" b="0" strike="noStrike" spc="-1" smtClean="0">
                <a:latin typeface="Times New Roman"/>
              </a:rPr>
              <a:pPr algn="r"/>
              <a:t>16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605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909720" y="698760"/>
            <a:ext cx="5019120" cy="34135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922680" y="4329360"/>
            <a:ext cx="4995000" cy="41169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393" name="TextShape 3"/>
          <p:cNvSpPr txBox="1"/>
          <p:nvPr/>
        </p:nvSpPr>
        <p:spPr>
          <a:xfrm>
            <a:off x="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Goethe-Instittut 28. May 2020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94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2EFD381-B612-4136-86DF-30274F312990}" type="slidenum">
              <a:rPr lang="en-US" sz="1400" b="0" strike="noStrike" spc="-1" smtClean="0">
                <a:latin typeface="Times New Roman"/>
              </a:rPr>
              <a:pPr algn="r"/>
              <a:t>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63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2EFD381-B612-4136-86DF-30274F312990}" type="slidenum">
              <a:rPr lang="en-US" sz="1400" b="0" strike="noStrike" spc="-1" smtClean="0">
                <a:latin typeface="Times New Roman"/>
              </a:rPr>
              <a:pPr algn="r"/>
              <a:t>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8166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2EFD381-B612-4136-86DF-30274F312990}" type="slidenum">
              <a:rPr lang="en-US" sz="1400" b="0" strike="noStrike" spc="-1" smtClean="0">
                <a:latin typeface="Times New Roman"/>
              </a:rPr>
              <a:pPr algn="r"/>
              <a:t>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472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2EFD381-B612-4136-86DF-30274F312990}" type="slidenum">
              <a:rPr lang="en-US" sz="1400" b="0" strike="noStrike" spc="-1" smtClean="0">
                <a:latin typeface="Times New Roman"/>
              </a:rPr>
              <a:pPr algn="r"/>
              <a:t>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6916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2EFD381-B612-4136-86DF-30274F312990}" type="slidenum">
              <a:rPr lang="en-US" sz="1400" b="0" strike="noStrike" spc="-1" smtClean="0">
                <a:latin typeface="Times New Roman"/>
              </a:rPr>
              <a:pPr algn="r"/>
              <a:t>7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4716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2EFD381-B612-4136-86DF-30274F312990}" type="slidenum">
              <a:rPr lang="en-US" sz="1400" b="0" strike="noStrike" spc="-1" smtClean="0">
                <a:latin typeface="Times New Roman"/>
              </a:rPr>
              <a:pPr algn="r"/>
              <a:t>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7641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2EFD381-B612-4136-86DF-30274F312990}" type="slidenum">
              <a:rPr lang="en-US" sz="1400" b="0" strike="noStrike" spc="-1" smtClean="0">
                <a:latin typeface="Times New Roman"/>
              </a:rPr>
              <a:pPr algn="r"/>
              <a:t>9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6555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2EFD381-B612-4136-86DF-30274F312990}" type="slidenum">
              <a:rPr lang="en-US" sz="1400" b="0" strike="noStrike" spc="-1" smtClean="0">
                <a:latin typeface="Times New Roman"/>
              </a:rPr>
              <a:pPr algn="r"/>
              <a:t>10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728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66291A6-E049-424D-A101-720A6AEC13E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42DAA1-651E-431D-A855-23AC33FFC9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Titelmasterformat durch Klicken bearbeiten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de-DE" sz="3200" b="0" strike="noStrike" spc="-1">
                <a:solidFill>
                  <a:srgbClr val="000000"/>
                </a:solidFill>
                <a:latin typeface="Calibri"/>
              </a:rPr>
              <a:t>Textmasterformat bearbeiten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Zweite Ebene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rgbClr val="000000"/>
                </a:solidFill>
                <a:latin typeface="Calibri"/>
              </a:rPr>
              <a:t>Dritte Ebene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Vierte Ebene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Fünfte Ebene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77386BA8-1E28-4568-85CC-A96307BD553B}" type="datetime">
              <a:rPr lang="de-DE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08.04.2021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2FCC3AF-58B0-4C11-817D-E8D8CC09AAC1}" type="slidenum">
              <a:rPr lang="de-DE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346;p50" descr="LDI_OIC4_Blume_5_25"/>
          <p:cNvPicPr/>
          <p:nvPr/>
        </p:nvPicPr>
        <p:blipFill>
          <a:blip r:embed="rId15"/>
          <a:srcRect l="4884" t="2338" r="4524" b="51367"/>
          <a:stretch/>
        </p:blipFill>
        <p:spPr>
          <a:xfrm>
            <a:off x="5635800" y="6137280"/>
            <a:ext cx="1393560" cy="720360"/>
          </a:xfrm>
          <a:prstGeom prst="rect">
            <a:avLst/>
          </a:prstGeom>
          <a:ln w="0">
            <a:noFill/>
          </a:ln>
        </p:spPr>
      </p:pic>
      <p:pic>
        <p:nvPicPr>
          <p:cNvPr id="124" name="Google Shape;347;p50" descr="LDI_OIC4_Blume_g8_0"/>
          <p:cNvPicPr/>
          <p:nvPr/>
        </p:nvPicPr>
        <p:blipFill>
          <a:blip r:embed="rId16"/>
          <a:srcRect l="55199" t="-1544" r="-2916" b="300"/>
          <a:stretch/>
        </p:blipFill>
        <p:spPr>
          <a:xfrm>
            <a:off x="0" y="2414520"/>
            <a:ext cx="406080" cy="847440"/>
          </a:xfrm>
          <a:prstGeom prst="rect">
            <a:avLst/>
          </a:prstGeom>
          <a:ln w="0">
            <a:noFill/>
          </a:ln>
        </p:spPr>
      </p:pic>
      <p:sp>
        <p:nvSpPr>
          <p:cNvPr id="125" name="CustomShape 1"/>
          <p:cNvSpPr/>
          <p:nvPr/>
        </p:nvSpPr>
        <p:spPr>
          <a:xfrm rot="16200000">
            <a:off x="8361360" y="5953320"/>
            <a:ext cx="1437840" cy="21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de-DE" sz="700" b="0" strike="noStrike" spc="-1">
                <a:solidFill>
                  <a:srgbClr val="000000"/>
                </a:solidFill>
                <a:latin typeface="Verdana"/>
                <a:ea typeface="Verdana"/>
              </a:rPr>
              <a:t>Title of Presentation | Seite </a:t>
            </a:r>
            <a:fld id="{EF4BEDF6-2F30-4C79-B20B-FC402FAF4A45}" type="slidenum">
              <a:rPr lang="de-DE" sz="700" b="0" strike="noStrike" spc="-1">
                <a:solidFill>
                  <a:srgbClr val="000000"/>
                </a:solidFill>
                <a:latin typeface="Verdana"/>
                <a:ea typeface="Verdana"/>
              </a:rPr>
              <a:pPr>
                <a:lnSpc>
                  <a:spcPct val="100000"/>
                </a:lnSpc>
                <a:tabLst>
                  <a:tab pos="0" algn="l"/>
                </a:tabLst>
              </a:pPr>
              <a:t>‹#›</a:t>
            </a:fld>
            <a:r>
              <a:rPr lang="de-DE" sz="700" b="0" strike="noStrike" spc="-1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endParaRPr lang="en-US" sz="700" b="0" strike="noStrike" spc="-1">
              <a:latin typeface="Arial"/>
            </a:endParaRPr>
          </a:p>
        </p:txBody>
      </p:sp>
      <p:pic>
        <p:nvPicPr>
          <p:cNvPr id="126" name="Google Shape;349;p50" descr="url_study_en"/>
          <p:cNvPicPr/>
          <p:nvPr/>
        </p:nvPicPr>
        <p:blipFill>
          <a:blip r:embed="rId17"/>
          <a:stretch/>
        </p:blipFill>
        <p:spPr>
          <a:xfrm>
            <a:off x="7261200" y="6354720"/>
            <a:ext cx="1028520" cy="144000"/>
          </a:xfrm>
          <a:prstGeom prst="rect">
            <a:avLst/>
          </a:prstGeom>
          <a:ln w="0">
            <a:noFill/>
          </a:ln>
        </p:spPr>
      </p:pic>
      <p:pic>
        <p:nvPicPr>
          <p:cNvPr id="127" name="Google Shape;350;p50" descr="LDI_Logo_QuerFormat_en"/>
          <p:cNvPicPr/>
          <p:nvPr/>
        </p:nvPicPr>
        <p:blipFill>
          <a:blip r:embed="rId18"/>
          <a:stretch/>
        </p:blipFill>
        <p:spPr>
          <a:xfrm>
            <a:off x="539640" y="6053040"/>
            <a:ext cx="802800" cy="564840"/>
          </a:xfrm>
          <a:prstGeom prst="rect">
            <a:avLst/>
          </a:prstGeom>
          <a:ln w="0">
            <a:noFill/>
          </a:ln>
        </p:spPr>
      </p:pic>
      <p:sp>
        <p:nvSpPr>
          <p:cNvPr id="128" name="PlaceHolder 2"/>
          <p:cNvSpPr>
            <a:spLocks noGrp="1"/>
          </p:cNvSpPr>
          <p:nvPr>
            <p:ph type="title"/>
          </p:nvPr>
        </p:nvSpPr>
        <p:spPr>
          <a:xfrm>
            <a:off x="539640" y="279360"/>
            <a:ext cx="7916400" cy="1433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39640" y="1978200"/>
            <a:ext cx="7916400" cy="3249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2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392;p52" descr="LDI_OIC4_Blume_5_25"/>
          <p:cNvPicPr/>
          <p:nvPr/>
        </p:nvPicPr>
        <p:blipFill>
          <a:blip r:embed="rId14"/>
          <a:srcRect l="4884" t="2338" r="4524" b="51367"/>
          <a:stretch/>
        </p:blipFill>
        <p:spPr>
          <a:xfrm>
            <a:off x="5635800" y="6137280"/>
            <a:ext cx="1393560" cy="720360"/>
          </a:xfrm>
          <a:prstGeom prst="rect">
            <a:avLst/>
          </a:prstGeom>
          <a:ln w="0">
            <a:noFill/>
          </a:ln>
        </p:spPr>
      </p:pic>
      <p:pic>
        <p:nvPicPr>
          <p:cNvPr id="167" name="Google Shape;393;p52" descr="LDI_OIC4_Blume_g8_0"/>
          <p:cNvPicPr/>
          <p:nvPr/>
        </p:nvPicPr>
        <p:blipFill>
          <a:blip r:embed="rId15"/>
          <a:srcRect l="55199" t="-1544" r="-2916" b="300"/>
          <a:stretch/>
        </p:blipFill>
        <p:spPr>
          <a:xfrm>
            <a:off x="0" y="2414520"/>
            <a:ext cx="406080" cy="847440"/>
          </a:xfrm>
          <a:prstGeom prst="rect">
            <a:avLst/>
          </a:prstGeom>
          <a:ln w="0">
            <a:noFill/>
          </a:ln>
        </p:spPr>
      </p:pic>
      <p:sp>
        <p:nvSpPr>
          <p:cNvPr id="168" name="CustomShape 1"/>
          <p:cNvSpPr/>
          <p:nvPr/>
        </p:nvSpPr>
        <p:spPr>
          <a:xfrm rot="16200000">
            <a:off x="8361360" y="5953320"/>
            <a:ext cx="1437840" cy="21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de-DE" sz="700" b="0" strike="noStrike" spc="-1">
                <a:solidFill>
                  <a:srgbClr val="000000"/>
                </a:solidFill>
                <a:latin typeface="Verdana"/>
                <a:ea typeface="Verdana"/>
              </a:rPr>
              <a:t>Title of Presentation | Seite </a:t>
            </a:r>
            <a:fld id="{4E609A64-542D-4641-AABA-ABD1B525127F}" type="slidenum">
              <a:rPr lang="de-DE" sz="700" b="0" strike="noStrike" spc="-1">
                <a:solidFill>
                  <a:srgbClr val="000000"/>
                </a:solidFill>
                <a:latin typeface="Verdana"/>
                <a:ea typeface="Verdana"/>
              </a:rPr>
              <a:pPr>
                <a:lnSpc>
                  <a:spcPct val="100000"/>
                </a:lnSpc>
                <a:tabLst>
                  <a:tab pos="0" algn="l"/>
                </a:tabLst>
              </a:pPr>
              <a:t>‹#›</a:t>
            </a:fld>
            <a:r>
              <a:rPr lang="de-DE" sz="700" b="0" strike="noStrike" spc="-1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endParaRPr lang="en-US" sz="700" b="0" strike="noStrike" spc="-1">
              <a:latin typeface="Arial"/>
            </a:endParaRPr>
          </a:p>
        </p:txBody>
      </p:sp>
      <p:pic>
        <p:nvPicPr>
          <p:cNvPr id="169" name="Google Shape;395;p52" descr="url_study_en"/>
          <p:cNvPicPr/>
          <p:nvPr/>
        </p:nvPicPr>
        <p:blipFill>
          <a:blip r:embed="rId16"/>
          <a:stretch/>
        </p:blipFill>
        <p:spPr>
          <a:xfrm>
            <a:off x="7261200" y="6354720"/>
            <a:ext cx="1028520" cy="144000"/>
          </a:xfrm>
          <a:prstGeom prst="rect">
            <a:avLst/>
          </a:prstGeom>
          <a:ln w="0">
            <a:noFill/>
          </a:ln>
        </p:spPr>
      </p:pic>
      <p:pic>
        <p:nvPicPr>
          <p:cNvPr id="170" name="Google Shape;396;p52" descr="LDI_Logo_QuerFormat_en"/>
          <p:cNvPicPr/>
          <p:nvPr/>
        </p:nvPicPr>
        <p:blipFill>
          <a:blip r:embed="rId17"/>
          <a:stretch/>
        </p:blipFill>
        <p:spPr>
          <a:xfrm>
            <a:off x="539640" y="6053040"/>
            <a:ext cx="802800" cy="564840"/>
          </a:xfrm>
          <a:prstGeom prst="rect">
            <a:avLst/>
          </a:prstGeom>
          <a:ln w="0">
            <a:noFill/>
          </a:ln>
        </p:spPr>
      </p:pic>
      <p:sp>
        <p:nvSpPr>
          <p:cNvPr id="171" name="PlaceHolder 2"/>
          <p:cNvSpPr>
            <a:spLocks noGrp="1"/>
          </p:cNvSpPr>
          <p:nvPr>
            <p:ph type="title"/>
          </p:nvPr>
        </p:nvSpPr>
        <p:spPr>
          <a:xfrm>
            <a:off x="539640" y="279360"/>
            <a:ext cx="7916400" cy="1433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539640" y="1978200"/>
            <a:ext cx="7916400" cy="3249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116;p40" descr="LDI_OIC4_Blume_5_25"/>
          <p:cNvPicPr/>
          <p:nvPr/>
        </p:nvPicPr>
        <p:blipFill>
          <a:blip r:embed="rId14"/>
          <a:srcRect l="4884" t="2338" r="4524" b="51367"/>
          <a:stretch/>
        </p:blipFill>
        <p:spPr>
          <a:xfrm>
            <a:off x="5635800" y="6137280"/>
            <a:ext cx="1393560" cy="720360"/>
          </a:xfrm>
          <a:prstGeom prst="rect">
            <a:avLst/>
          </a:prstGeom>
          <a:ln w="0">
            <a:noFill/>
          </a:ln>
        </p:spPr>
      </p:pic>
      <p:pic>
        <p:nvPicPr>
          <p:cNvPr id="210" name="Google Shape;117;p40" descr="LDI_OIC4_Blume_g8_0"/>
          <p:cNvPicPr/>
          <p:nvPr/>
        </p:nvPicPr>
        <p:blipFill>
          <a:blip r:embed="rId15"/>
          <a:srcRect l="55199" t="-1544" r="-2916" b="300"/>
          <a:stretch/>
        </p:blipFill>
        <p:spPr>
          <a:xfrm>
            <a:off x="0" y="2414520"/>
            <a:ext cx="406080" cy="847440"/>
          </a:xfrm>
          <a:prstGeom prst="rect">
            <a:avLst/>
          </a:prstGeom>
          <a:ln w="0">
            <a:noFill/>
          </a:ln>
        </p:spPr>
      </p:pic>
      <p:sp>
        <p:nvSpPr>
          <p:cNvPr id="211" name="CustomShape 1"/>
          <p:cNvSpPr/>
          <p:nvPr/>
        </p:nvSpPr>
        <p:spPr>
          <a:xfrm rot="16200000">
            <a:off x="8361360" y="5953320"/>
            <a:ext cx="1437840" cy="21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de-DE" sz="700" b="0" strike="noStrike" spc="-1">
                <a:solidFill>
                  <a:srgbClr val="000000"/>
                </a:solidFill>
                <a:latin typeface="Verdana"/>
                <a:ea typeface="Verdana"/>
              </a:rPr>
              <a:t>Title of Presentation | Seite </a:t>
            </a:r>
            <a:fld id="{BCDE895D-E8B5-4116-B15D-8017D34F5365}" type="slidenum">
              <a:rPr lang="de-DE" sz="700" b="0" strike="noStrike" spc="-1">
                <a:solidFill>
                  <a:srgbClr val="000000"/>
                </a:solidFill>
                <a:latin typeface="Verdana"/>
                <a:ea typeface="Verdana"/>
              </a:rPr>
              <a:pPr>
                <a:lnSpc>
                  <a:spcPct val="100000"/>
                </a:lnSpc>
                <a:tabLst>
                  <a:tab pos="0" algn="l"/>
                </a:tabLst>
              </a:pPr>
              <a:t>‹#›</a:t>
            </a:fld>
            <a:r>
              <a:rPr lang="de-DE" sz="700" b="0" strike="noStrike" spc="-1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endParaRPr lang="en-US" sz="700" b="0" strike="noStrike" spc="-1">
              <a:latin typeface="Arial"/>
            </a:endParaRPr>
          </a:p>
        </p:txBody>
      </p:sp>
      <p:pic>
        <p:nvPicPr>
          <p:cNvPr id="212" name="Google Shape;119;p40" descr="url_study_en"/>
          <p:cNvPicPr/>
          <p:nvPr/>
        </p:nvPicPr>
        <p:blipFill>
          <a:blip r:embed="rId16"/>
          <a:stretch/>
        </p:blipFill>
        <p:spPr>
          <a:xfrm>
            <a:off x="7261200" y="6354720"/>
            <a:ext cx="1028520" cy="144000"/>
          </a:xfrm>
          <a:prstGeom prst="rect">
            <a:avLst/>
          </a:prstGeom>
          <a:ln w="0">
            <a:noFill/>
          </a:ln>
        </p:spPr>
      </p:pic>
      <p:pic>
        <p:nvPicPr>
          <p:cNvPr id="213" name="Google Shape;120;p40" descr="LDI_Logo_QuerFormat_en"/>
          <p:cNvPicPr/>
          <p:nvPr/>
        </p:nvPicPr>
        <p:blipFill>
          <a:blip r:embed="rId17"/>
          <a:stretch/>
        </p:blipFill>
        <p:spPr>
          <a:xfrm>
            <a:off x="539640" y="6053040"/>
            <a:ext cx="802800" cy="564840"/>
          </a:xfrm>
          <a:prstGeom prst="rect">
            <a:avLst/>
          </a:prstGeom>
          <a:ln w="0">
            <a:noFill/>
          </a:ln>
        </p:spPr>
      </p:pic>
      <p:sp>
        <p:nvSpPr>
          <p:cNvPr id="21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ad.de/sommerkurse" TargetMode="External"/><Relationship Id="rId13" Type="http://schemas.openxmlformats.org/officeDocument/2006/relationships/hyperlink" Target="https://www.goethe.de/ins/cn/en/sta/hon/ver/ein-hongkonger-in-deutschland.html" TargetMode="External"/><Relationship Id="rId3" Type="http://schemas.openxmlformats.org/officeDocument/2006/relationships/hyperlink" Target="http://www.study-in.de/" TargetMode="External"/><Relationship Id="rId7" Type="http://schemas.openxmlformats.org/officeDocument/2006/relationships/hyperlink" Target="http://www.daad.de/international-programmes" TargetMode="External"/><Relationship Id="rId12" Type="http://schemas.openxmlformats.org/officeDocument/2006/relationships/hyperlink" Target="https://hongkong.diplo.d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funding-guide.de/" TargetMode="External"/><Relationship Id="rId11" Type="http://schemas.openxmlformats.org/officeDocument/2006/relationships/hyperlink" Target="https://www.hochschulkompass.de/en/degree-programmes/all-about-studying-in-germany/forms-of-study/dual-work-study-programmes.html" TargetMode="External"/><Relationship Id="rId5" Type="http://schemas.openxmlformats.org/officeDocument/2006/relationships/hyperlink" Target="http://www.daad.de/aaa" TargetMode="External"/><Relationship Id="rId10" Type="http://schemas.openxmlformats.org/officeDocument/2006/relationships/hyperlink" Target="https://www.che.de/ranking-deutschland/" TargetMode="External"/><Relationship Id="rId4" Type="http://schemas.openxmlformats.org/officeDocument/2006/relationships/hyperlink" Target="http://www.hochschulkompass.de/" TargetMode="External"/><Relationship Id="rId9" Type="http://schemas.openxmlformats.org/officeDocument/2006/relationships/hyperlink" Target="http://www.international-students.de/" TargetMode="External"/><Relationship Id="rId14" Type="http://schemas.openxmlformats.org/officeDocument/2006/relationships/hyperlink" Target="https://www.facebook.com/ThoughtsfromGermany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5" name="Picture 21" descr="Your college is not just where you go, it's who you are': David Labaree on higher  education in America | Stanford Graduate School of Educ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" y="0"/>
            <a:ext cx="9144021" cy="6858000"/>
          </a:xfrm>
          <a:prstGeom prst="rect">
            <a:avLst/>
          </a:prstGeom>
          <a:noFill/>
        </p:spPr>
      </p:pic>
      <p:sp>
        <p:nvSpPr>
          <p:cNvPr id="8194" name="AutoShape 2" descr="Flag of Germany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5500694" y="2071678"/>
            <a:ext cx="3643306" cy="3000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Higher Education in </a:t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Germany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and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Spain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30.3.2021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G.T. College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1287" name="Picture 23" descr="Federal Intelligence Service - Wiki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2775" y="5500678"/>
            <a:ext cx="1551225" cy="1357322"/>
          </a:xfrm>
          <a:prstGeom prst="rect">
            <a:avLst/>
          </a:prstGeom>
          <a:noFill/>
        </p:spPr>
      </p:pic>
      <p:pic>
        <p:nvPicPr>
          <p:cNvPr id="11307" name="Picture 43" descr="Spanish Flags Icon PNG Transparent Background, Free Download #10294 -  FreeIcons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5143464"/>
            <a:ext cx="2286048" cy="1714536"/>
          </a:xfrm>
          <a:prstGeom prst="rect">
            <a:avLst/>
          </a:prstGeom>
          <a:noFill/>
        </p:spPr>
      </p:pic>
      <p:pic>
        <p:nvPicPr>
          <p:cNvPr id="34" name="圖片 33" descr="logo_420-removebg-previe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14752"/>
            <a:ext cx="1469101" cy="1643074"/>
          </a:xfrm>
          <a:prstGeom prst="rect">
            <a:avLst/>
          </a:prstGeom>
        </p:spPr>
      </p:pic>
      <p:pic>
        <p:nvPicPr>
          <p:cNvPr id="35" name="圖片 34" descr="Logo_6_no_words-removebg-previe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0166" y="3786190"/>
            <a:ext cx="1219048" cy="244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rafik 2"/>
          <p:cNvPicPr/>
          <p:nvPr/>
        </p:nvPicPr>
        <p:blipFill>
          <a:blip r:embed="rId3"/>
          <a:stretch/>
        </p:blipFill>
        <p:spPr>
          <a:xfrm>
            <a:off x="908234" y="1361288"/>
            <a:ext cx="7573481" cy="3852054"/>
          </a:xfrm>
          <a:prstGeom prst="rect">
            <a:avLst/>
          </a:prstGeom>
          <a:ln w="0"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356F7239-1E75-439C-8CFC-2A6DA56F9402}"/>
              </a:ext>
            </a:extLst>
          </p:cNvPr>
          <p:cNvSpPr txBox="1"/>
          <p:nvPr/>
        </p:nvSpPr>
        <p:spPr>
          <a:xfrm>
            <a:off x="963235" y="444478"/>
            <a:ext cx="7729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do I find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Best 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German U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niversity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524880" y="379854"/>
            <a:ext cx="8094240" cy="425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58920" indent="-358560" algn="ctr">
              <a:lnSpc>
                <a:spcPct val="150000"/>
              </a:lnSpc>
              <a:tabLst>
                <a:tab pos="0" algn="l"/>
              </a:tabLst>
            </a:pPr>
            <a:r>
              <a:rPr lang="de-DE" sz="4400" strike="noStrike" spc="-1" dirty="0">
                <a:solidFill>
                  <a:srgbClr val="000000"/>
                </a:solidFill>
                <a:latin typeface="Calibri"/>
                <a:ea typeface="Calibri"/>
              </a:rPr>
              <a:t>	International </a:t>
            </a:r>
            <a:r>
              <a:rPr lang="de-DE" sz="4400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Programmes</a:t>
            </a:r>
            <a:endParaRPr lang="en-US" sz="2400" b="0" strike="noStrike" spc="-1" dirty="0">
              <a:latin typeface="Arial"/>
            </a:endParaRPr>
          </a:p>
          <a:p>
            <a:pPr marL="358920" indent="-358560">
              <a:lnSpc>
                <a:spcPct val="150000"/>
              </a:lnSpc>
              <a:spcBef>
                <a:spcPts val="601"/>
              </a:spcBef>
              <a:buClr>
                <a:srgbClr val="000066"/>
              </a:buClr>
              <a:buFont typeface="Calibri"/>
              <a:buChar char="•"/>
              <a:tabLst>
                <a:tab pos="0" algn="l"/>
              </a:tabLst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Courses </a:t>
            </a:r>
            <a:r>
              <a:rPr lang="de-DE" sz="2000" b="0" strike="noStrike" spc="-1" dirty="0" err="1" smtClean="0">
                <a:solidFill>
                  <a:srgbClr val="000000"/>
                </a:solidFill>
                <a:latin typeface="Calibri"/>
                <a:ea typeface="Calibri"/>
              </a:rPr>
              <a:t>taught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in </a:t>
            </a:r>
            <a:r>
              <a:rPr lang="de-DE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English</a:t>
            </a:r>
          </a:p>
          <a:p>
            <a:pPr marL="358920" indent="-358560">
              <a:lnSpc>
                <a:spcPct val="150000"/>
              </a:lnSpc>
              <a:spcBef>
                <a:spcPts val="601"/>
              </a:spcBef>
              <a:buClr>
                <a:srgbClr val="000066"/>
              </a:buClr>
              <a:buFont typeface="Calibri"/>
              <a:buChar char="•"/>
              <a:tabLst>
                <a:tab pos="0" algn="l"/>
              </a:tabLst>
            </a:pP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No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need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to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show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proof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of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any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German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language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skills</a:t>
            </a:r>
            <a:endParaRPr lang="en-US" sz="2000" spc="-1" dirty="0"/>
          </a:p>
          <a:p>
            <a:pPr marL="358920" indent="-358560">
              <a:lnSpc>
                <a:spcPct val="150000"/>
              </a:lnSpc>
              <a:spcBef>
                <a:spcPts val="601"/>
              </a:spcBef>
              <a:buClr>
                <a:srgbClr val="000066"/>
              </a:buClr>
              <a:buFont typeface="Calibri"/>
              <a:buChar char="•"/>
              <a:tabLst>
                <a:tab pos="0" algn="l"/>
              </a:tabLst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International Programmes at all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levels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across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Germany</a:t>
            </a:r>
            <a:endParaRPr lang="en-US" sz="2000" b="0" strike="noStrike" spc="-1" dirty="0">
              <a:latin typeface="Arial"/>
            </a:endParaRPr>
          </a:p>
          <a:p>
            <a:pPr marL="358920" indent="-358560">
              <a:lnSpc>
                <a:spcPct val="150000"/>
              </a:lnSpc>
              <a:spcBef>
                <a:spcPts val="601"/>
              </a:spcBef>
              <a:buClr>
                <a:srgbClr val="000066"/>
              </a:buClr>
              <a:buFont typeface="Calibri"/>
              <a:buChar char="•"/>
              <a:tabLst>
                <a:tab pos="0" algn="l"/>
              </a:tabLst>
            </a:pP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Bachelor's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Master's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or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structured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PhD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programmes</a:t>
            </a:r>
            <a:endParaRPr lang="en-US" sz="2000" b="0" strike="noStrike" spc="-1" dirty="0">
              <a:latin typeface="Arial"/>
            </a:endParaRPr>
          </a:p>
          <a:p>
            <a:pPr marL="358920" indent="-358560">
              <a:lnSpc>
                <a:spcPct val="150000"/>
              </a:lnSpc>
              <a:spcBef>
                <a:spcPts val="601"/>
              </a:spcBef>
              <a:buClr>
                <a:srgbClr val="000066"/>
              </a:buClr>
              <a:buFont typeface="Calibri"/>
              <a:buChar char="•"/>
              <a:tabLst>
                <a:tab pos="0" algn="l"/>
              </a:tabLst>
            </a:pP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Internationally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recognised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degrees</a:t>
            </a:r>
            <a:endParaRPr lang="en-US" sz="2000" b="0" strike="noStrike" spc="-1" dirty="0">
              <a:latin typeface="Arial"/>
            </a:endParaRPr>
          </a:p>
          <a:p>
            <a:pPr marL="358920" indent="-358560">
              <a:lnSpc>
                <a:spcPct val="150000"/>
              </a:lnSpc>
              <a:spcBef>
                <a:spcPts val="601"/>
              </a:spcBef>
              <a:buClr>
                <a:srgbClr val="000066"/>
              </a:buClr>
              <a:buFont typeface="Calibri"/>
              <a:buChar char="•"/>
              <a:tabLst>
                <a:tab pos="0" algn="l"/>
              </a:tabLst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Intensive support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for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international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students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en-US" sz="2000" b="0" strike="noStrike" spc="-1" dirty="0">
              <a:latin typeface="Arial"/>
            </a:endParaRPr>
          </a:p>
          <a:p>
            <a:pPr marL="358920" indent="-358560">
              <a:lnSpc>
                <a:spcPct val="150000"/>
              </a:lnSpc>
              <a:spcBef>
                <a:spcPts val="601"/>
              </a:spcBef>
              <a:buClr>
                <a:srgbClr val="000066"/>
              </a:buClr>
              <a:buFont typeface="Calibri"/>
              <a:buChar char="•"/>
              <a:tabLst>
                <a:tab pos="0" algn="l"/>
              </a:tabLst>
            </a:pPr>
            <a:r>
              <a:rPr lang="de-DE" sz="2000" b="0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www.daad.de/international-programmes </a:t>
            </a: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297000" y="138240"/>
            <a:ext cx="7916400" cy="27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de-DE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Goethe-Institut Hong Kong 28. May 2020</a:t>
            </a:r>
            <a:endParaRPr lang="en-US" sz="1200" b="0" strike="noStrike" spc="-1">
              <a:latin typeface="Arial"/>
            </a:endParaRPr>
          </a:p>
        </p:txBody>
      </p:sp>
      <p:pic>
        <p:nvPicPr>
          <p:cNvPr id="348" name="Google Shape;663;p16_1"/>
          <p:cNvPicPr/>
          <p:nvPr/>
        </p:nvPicPr>
        <p:blipFill>
          <a:blip r:embed="rId3"/>
          <a:stretch/>
        </p:blipFill>
        <p:spPr>
          <a:xfrm>
            <a:off x="0" y="0"/>
            <a:ext cx="9143640" cy="5694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61;p25">
            <a:extLst>
              <a:ext uri="{FF2B5EF4-FFF2-40B4-BE49-F238E27FC236}">
                <a16:creationId xmlns:a16="http://schemas.microsoft.com/office/drawing/2014/main" xmlns="" id="{081E669B-F995-49D6-9169-33CCD638F98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04527" y="1417320"/>
            <a:ext cx="7734586" cy="3841969"/>
          </a:xfrm>
          <a:prstGeom prst="rect">
            <a:avLst/>
          </a:prstGeom>
          <a:ln w="0">
            <a:noFill/>
          </a:ln>
        </p:spPr>
      </p:pic>
      <p:sp>
        <p:nvSpPr>
          <p:cNvPr id="3" name="TextShape 1">
            <a:extLst>
              <a:ext uri="{FF2B5EF4-FFF2-40B4-BE49-F238E27FC236}">
                <a16:creationId xmlns:a16="http://schemas.microsoft.com/office/drawing/2014/main" xmlns="" id="{C8B252A8-B92D-4763-A0DA-5C52538252DA}"/>
              </a:ext>
            </a:extLst>
          </p:cNvPr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4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</a:rPr>
              <a:t>How</a:t>
            </a:r>
            <a:r>
              <a:rPr lang="de-DE" sz="4800" b="0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4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</a:rPr>
              <a:t>to</a:t>
            </a:r>
            <a:r>
              <a:rPr lang="de-DE" sz="4800" b="0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4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</a:rPr>
              <a:t>apply</a:t>
            </a:r>
            <a:endParaRPr lang="de-DE" sz="4800" b="0" strike="noStrike" spc="-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9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extShape 1"/>
          <p:cNvSpPr txBox="1"/>
          <p:nvPr/>
        </p:nvSpPr>
        <p:spPr>
          <a:xfrm>
            <a:off x="899640" y="354476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4400" b="0" strike="noStrike" spc="-1" dirty="0">
                <a:solidFill>
                  <a:srgbClr val="000000"/>
                </a:solidFill>
                <a:latin typeface="Calibri"/>
              </a:rPr>
              <a:t>Visa </a:t>
            </a:r>
            <a:r>
              <a:rPr lang="de-DE" sz="4400" b="0" strike="noStrike" spc="-1" dirty="0" err="1">
                <a:solidFill>
                  <a:srgbClr val="000000"/>
                </a:solidFill>
                <a:latin typeface="Calibri"/>
              </a:rPr>
              <a:t>application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3" name="TextShape 2"/>
          <p:cNvSpPr txBox="1"/>
          <p:nvPr/>
        </p:nvSpPr>
        <p:spPr>
          <a:xfrm>
            <a:off x="467640" y="1631491"/>
            <a:ext cx="8424720" cy="49683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More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information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checklists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, links:</a:t>
            </a:r>
            <a:endParaRPr lang="en-US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de-DE" sz="2800" b="0" i="1" strike="noStrike" spc="-1" dirty="0">
                <a:solidFill>
                  <a:srgbClr val="1F497D"/>
                </a:solidFill>
                <a:latin typeface="Calibri"/>
              </a:rPr>
              <a:t>https://hongkong.diplo.de</a:t>
            </a:r>
            <a:endParaRPr lang="en-US" sz="2800" b="0" strike="noStrike" spc="-1" dirty="0">
              <a:latin typeface="Arial"/>
            </a:endParaRPr>
          </a:p>
        </p:txBody>
      </p:sp>
      <p:pic>
        <p:nvPicPr>
          <p:cNvPr id="375" name="Picture 2"/>
          <p:cNvPicPr/>
          <p:nvPr/>
        </p:nvPicPr>
        <p:blipFill>
          <a:blip r:embed="rId3"/>
          <a:stretch/>
        </p:blipFill>
        <p:spPr>
          <a:xfrm>
            <a:off x="2370960" y="2883000"/>
            <a:ext cx="4413600" cy="316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899640" y="1911028"/>
            <a:ext cx="7488089" cy="499522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000" b="1" strike="noStrike" spc="-1" dirty="0" smtClean="0">
                <a:solidFill>
                  <a:srgbClr val="000000"/>
                </a:solidFill>
                <a:latin typeface="Calibri"/>
              </a:rPr>
              <a:t>Can I </a:t>
            </a:r>
            <a:r>
              <a:rPr lang="de-DE" sz="2000" b="1" strike="noStrike" spc="-1" dirty="0" err="1" smtClean="0">
                <a:solidFill>
                  <a:srgbClr val="000000"/>
                </a:solidFill>
                <a:latin typeface="Calibri"/>
              </a:rPr>
              <a:t>work</a:t>
            </a:r>
            <a:r>
              <a:rPr lang="de-DE" sz="2000" b="1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b="1" strike="noStrike" spc="-1" dirty="0" err="1" smtClean="0">
                <a:solidFill>
                  <a:srgbClr val="000000"/>
                </a:solidFill>
                <a:latin typeface="Calibri"/>
              </a:rPr>
              <a:t>while</a:t>
            </a:r>
            <a:r>
              <a:rPr lang="de-DE" sz="2000" b="1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b="1" strike="noStrike" spc="-1" dirty="0" err="1" smtClean="0">
                <a:solidFill>
                  <a:srgbClr val="000000"/>
                </a:solidFill>
                <a:latin typeface="Calibri"/>
              </a:rPr>
              <a:t>studying</a:t>
            </a:r>
            <a:r>
              <a:rPr lang="de-DE" sz="2000" b="1" strike="noStrike" spc="-1" dirty="0" smtClean="0">
                <a:solidFill>
                  <a:srgbClr val="000000"/>
                </a:solidFill>
                <a:latin typeface="Calibri"/>
              </a:rPr>
              <a:t>? </a:t>
            </a:r>
          </a:p>
          <a:p>
            <a:r>
              <a:rPr lang="de-DE" sz="2000" b="0" strike="noStrike" spc="-1" dirty="0" err="1" smtClean="0">
                <a:solidFill>
                  <a:srgbClr val="000000"/>
                </a:solidFill>
                <a:latin typeface="Calibri"/>
              </a:rPr>
              <a:t>Foreign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b="0" strike="noStrike" spc="-1" dirty="0" err="1" smtClean="0">
                <a:solidFill>
                  <a:srgbClr val="000000"/>
                </a:solidFill>
                <a:latin typeface="Calibri"/>
              </a:rPr>
              <a:t>students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b="0" strike="noStrike" spc="-1" dirty="0" err="1" smtClean="0">
                <a:solidFill>
                  <a:srgbClr val="000000"/>
                </a:solidFill>
                <a:latin typeface="Calibri"/>
              </a:rPr>
              <a:t>are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b="0" strike="noStrike" spc="-1" dirty="0" err="1" smtClean="0">
                <a:solidFill>
                  <a:srgbClr val="000000"/>
                </a:solidFill>
                <a:latin typeface="Calibri"/>
              </a:rPr>
              <a:t>allowed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b="0" strike="noStrike" spc="-1" dirty="0" err="1" smtClean="0">
                <a:solidFill>
                  <a:srgbClr val="000000"/>
                </a:solidFill>
                <a:latin typeface="Calibri"/>
              </a:rPr>
              <a:t>to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b="0" strike="noStrike" spc="-1" dirty="0" err="1" smtClean="0">
                <a:solidFill>
                  <a:srgbClr val="000000"/>
                </a:solidFill>
                <a:latin typeface="Calibri"/>
              </a:rPr>
              <a:t>work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</a:rPr>
              <a:t> 120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 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</a:rPr>
              <a:t>full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</a:rPr>
              <a:t>days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</a:rPr>
              <a:t>or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 240 half-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</a:rPr>
              <a:t>days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 –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</a:rPr>
              <a:t>more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</a:rPr>
              <a:t>if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</a:rPr>
              <a:t>they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</a:rPr>
              <a:t>have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</a:rPr>
              <a:t>jobs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</a:rPr>
              <a:t>as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</a:rPr>
              <a:t>student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</a:rPr>
              <a:t>or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</a:rPr>
              <a:t>graduate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</a:rPr>
              <a:t>assistants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. </a:t>
            </a:r>
            <a:endParaRPr lang="de-DE" sz="20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endParaRPr lang="de-DE" sz="12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r>
              <a:rPr lang="de-DE" sz="2000" b="1" spc="-1" dirty="0" smtClean="0">
                <a:solidFill>
                  <a:srgbClr val="000000"/>
                </a:solidFill>
                <a:latin typeface="Calibri"/>
              </a:rPr>
              <a:t>Can I </a:t>
            </a:r>
            <a:r>
              <a:rPr lang="de-DE" sz="2000" b="1" spc="-1" dirty="0" err="1" smtClean="0">
                <a:solidFill>
                  <a:srgbClr val="000000"/>
                </a:solidFill>
                <a:latin typeface="Calibri"/>
              </a:rPr>
              <a:t>work</a:t>
            </a:r>
            <a:r>
              <a:rPr lang="de-DE" sz="2000" b="1" spc="-1" dirty="0" smtClean="0">
                <a:solidFill>
                  <a:srgbClr val="000000"/>
                </a:solidFill>
                <a:latin typeface="Calibri"/>
              </a:rPr>
              <a:t> in Germany after </a:t>
            </a:r>
            <a:r>
              <a:rPr lang="de-DE" sz="2000" b="1" spc="-1" dirty="0" err="1" smtClean="0">
                <a:solidFill>
                  <a:srgbClr val="000000"/>
                </a:solidFill>
                <a:latin typeface="Calibri"/>
              </a:rPr>
              <a:t>graduating</a:t>
            </a:r>
            <a:r>
              <a:rPr lang="de-DE" sz="2000" b="1" spc="-1" dirty="0" smtClean="0">
                <a:solidFill>
                  <a:srgbClr val="000000"/>
                </a:solidFill>
                <a:latin typeface="Calibri"/>
              </a:rPr>
              <a:t>?</a:t>
            </a:r>
          </a:p>
          <a:p>
            <a:pPr>
              <a:lnSpc>
                <a:spcPct val="100000"/>
              </a:lnSpc>
            </a:pPr>
            <a:r>
              <a:rPr lang="de-DE" sz="2000" spc="-1" dirty="0" err="1" smtClean="0">
                <a:solidFill>
                  <a:srgbClr val="000000"/>
                </a:solidFill>
                <a:latin typeface="Calibri"/>
              </a:rPr>
              <a:t>You</a:t>
            </a:r>
            <a:r>
              <a:rPr lang="de-DE" sz="20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spc="-1" dirty="0" err="1" smtClean="0">
                <a:solidFill>
                  <a:srgbClr val="000000"/>
                </a:solidFill>
                <a:latin typeface="Calibri"/>
              </a:rPr>
              <a:t>have</a:t>
            </a:r>
            <a:r>
              <a:rPr lang="de-DE" sz="2000" spc="-1" dirty="0" smtClean="0">
                <a:solidFill>
                  <a:srgbClr val="000000"/>
                </a:solidFill>
                <a:latin typeface="Calibri"/>
              </a:rPr>
              <a:t> 18 </a:t>
            </a:r>
            <a:r>
              <a:rPr lang="de-DE" sz="2000" spc="-1" dirty="0" err="1" smtClean="0">
                <a:solidFill>
                  <a:srgbClr val="000000"/>
                </a:solidFill>
                <a:latin typeface="Calibri"/>
              </a:rPr>
              <a:t>months</a:t>
            </a:r>
            <a:r>
              <a:rPr lang="de-DE" sz="2000" spc="-1" dirty="0" smtClean="0">
                <a:solidFill>
                  <a:srgbClr val="000000"/>
                </a:solidFill>
                <a:latin typeface="Calibri"/>
              </a:rPr>
              <a:t> after </a:t>
            </a:r>
            <a:r>
              <a:rPr lang="de-DE" sz="2000" spc="-1" dirty="0" err="1" smtClean="0">
                <a:solidFill>
                  <a:srgbClr val="000000"/>
                </a:solidFill>
                <a:latin typeface="Calibri"/>
              </a:rPr>
              <a:t>graduation</a:t>
            </a:r>
            <a:r>
              <a:rPr lang="de-DE" sz="20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spc="-1" dirty="0" err="1" smtClean="0">
                <a:solidFill>
                  <a:srgbClr val="000000"/>
                </a:solidFill>
                <a:latin typeface="Calibri"/>
              </a:rPr>
              <a:t>to</a:t>
            </a:r>
            <a:r>
              <a:rPr lang="de-DE" sz="2000" spc="-1" dirty="0" smtClean="0">
                <a:solidFill>
                  <a:srgbClr val="000000"/>
                </a:solidFill>
                <a:latin typeface="Calibri"/>
              </a:rPr>
              <a:t> find a </a:t>
            </a:r>
            <a:r>
              <a:rPr lang="de-DE" sz="2000" spc="-1" dirty="0" err="1" smtClean="0">
                <a:solidFill>
                  <a:srgbClr val="000000"/>
                </a:solidFill>
                <a:latin typeface="Calibri"/>
              </a:rPr>
              <a:t>job</a:t>
            </a:r>
            <a:r>
              <a:rPr lang="de-DE" sz="2000" spc="-1" dirty="0" smtClean="0">
                <a:solidFill>
                  <a:srgbClr val="000000"/>
                </a:solidFill>
                <a:latin typeface="Calibri"/>
              </a:rPr>
              <a:t> in Germany</a:t>
            </a:r>
          </a:p>
          <a:p>
            <a:pPr>
              <a:lnSpc>
                <a:spcPct val="100000"/>
              </a:lnSpc>
            </a:pPr>
            <a:endParaRPr lang="de-DE" sz="2000" spc="-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de-DE" sz="2000" b="1" spc="-1" dirty="0" smtClean="0">
                <a:solidFill>
                  <a:srgbClr val="000000"/>
                </a:solidFill>
                <a:latin typeface="Calibri"/>
              </a:rPr>
              <a:t>Do I </a:t>
            </a:r>
            <a:r>
              <a:rPr lang="de-DE" sz="2000" b="1" spc="-1" dirty="0" err="1" smtClean="0">
                <a:solidFill>
                  <a:srgbClr val="000000"/>
                </a:solidFill>
                <a:latin typeface="Calibri"/>
              </a:rPr>
              <a:t>have</a:t>
            </a:r>
            <a:r>
              <a:rPr lang="de-DE" sz="2000" b="1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b="1" spc="-1" dirty="0" err="1" smtClean="0">
                <a:solidFill>
                  <a:srgbClr val="000000"/>
                </a:solidFill>
                <a:latin typeface="Calibri"/>
              </a:rPr>
              <a:t>to</a:t>
            </a:r>
            <a:r>
              <a:rPr lang="de-DE" sz="2000" b="1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b="1" spc="-1" dirty="0" err="1" smtClean="0">
                <a:solidFill>
                  <a:srgbClr val="000000"/>
                </a:solidFill>
                <a:latin typeface="Calibri"/>
              </a:rPr>
              <a:t>study</a:t>
            </a:r>
            <a:r>
              <a:rPr lang="de-DE" sz="2000" b="1" spc="-1" dirty="0" smtClean="0">
                <a:solidFill>
                  <a:srgbClr val="000000"/>
                </a:solidFill>
                <a:latin typeface="Calibri"/>
              </a:rPr>
              <a:t> at a </a:t>
            </a:r>
            <a:r>
              <a:rPr lang="de-DE" sz="2000" b="1" spc="-1" dirty="0" err="1" smtClean="0">
                <a:solidFill>
                  <a:srgbClr val="000000"/>
                </a:solidFill>
                <a:latin typeface="Calibri"/>
              </a:rPr>
              <a:t>public</a:t>
            </a:r>
            <a:r>
              <a:rPr lang="de-DE" sz="2000" b="1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b="1" spc="-1" dirty="0" err="1" smtClean="0">
                <a:solidFill>
                  <a:srgbClr val="000000"/>
                </a:solidFill>
                <a:latin typeface="Calibri"/>
              </a:rPr>
              <a:t>university</a:t>
            </a:r>
            <a:r>
              <a:rPr lang="de-DE" sz="2000" b="1" spc="-1" dirty="0" smtClean="0">
                <a:solidFill>
                  <a:srgbClr val="000000"/>
                </a:solidFill>
                <a:latin typeface="Calibri"/>
              </a:rPr>
              <a:t>?</a:t>
            </a:r>
          </a:p>
          <a:p>
            <a:pPr>
              <a:lnSpc>
                <a:spcPct val="100000"/>
              </a:lnSpc>
            </a:pPr>
            <a:r>
              <a:rPr lang="de-DE" sz="2000" spc="-1" dirty="0" err="1" smtClean="0">
                <a:solidFill>
                  <a:srgbClr val="000000"/>
                </a:solidFill>
                <a:latin typeface="Calibri"/>
              </a:rPr>
              <a:t>You</a:t>
            </a:r>
            <a:r>
              <a:rPr lang="de-DE" sz="20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spc="-1" dirty="0" err="1" smtClean="0">
                <a:solidFill>
                  <a:srgbClr val="000000"/>
                </a:solidFill>
                <a:latin typeface="Calibri"/>
              </a:rPr>
              <a:t>can</a:t>
            </a:r>
            <a:r>
              <a:rPr lang="de-DE" sz="20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spc="-1" dirty="0" err="1" smtClean="0">
                <a:solidFill>
                  <a:srgbClr val="000000"/>
                </a:solidFill>
                <a:latin typeface="Calibri"/>
              </a:rPr>
              <a:t>study</a:t>
            </a:r>
            <a:r>
              <a:rPr lang="de-DE" sz="2000" spc="-1" dirty="0" smtClean="0">
                <a:solidFill>
                  <a:srgbClr val="000000"/>
                </a:solidFill>
                <a:latin typeface="Calibri"/>
              </a:rPr>
              <a:t> at private </a:t>
            </a:r>
            <a:r>
              <a:rPr lang="de-DE" sz="2000" spc="-1" dirty="0" err="1" smtClean="0">
                <a:solidFill>
                  <a:srgbClr val="000000"/>
                </a:solidFill>
                <a:latin typeface="Calibri"/>
              </a:rPr>
              <a:t>universities</a:t>
            </a:r>
            <a:r>
              <a:rPr lang="de-DE" sz="20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spc="-1" dirty="0" err="1" smtClean="0">
                <a:solidFill>
                  <a:srgbClr val="000000"/>
                </a:solidFill>
                <a:latin typeface="Calibri"/>
              </a:rPr>
              <a:t>if</a:t>
            </a:r>
            <a:r>
              <a:rPr lang="de-DE" sz="20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spc="-1" dirty="0" err="1" smtClean="0">
                <a:solidFill>
                  <a:srgbClr val="000000"/>
                </a:solidFill>
                <a:latin typeface="Calibri"/>
              </a:rPr>
              <a:t>they</a:t>
            </a:r>
            <a:r>
              <a:rPr lang="de-DE" sz="20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spc="-1" dirty="0" err="1" smtClean="0">
                <a:solidFill>
                  <a:srgbClr val="000000"/>
                </a:solidFill>
                <a:latin typeface="Calibri"/>
              </a:rPr>
              <a:t>are</a:t>
            </a:r>
            <a:r>
              <a:rPr lang="de-DE" sz="20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spc="-1" dirty="0" err="1" smtClean="0">
                <a:solidFill>
                  <a:srgbClr val="000000"/>
                </a:solidFill>
                <a:latin typeface="Calibri"/>
              </a:rPr>
              <a:t>recognized</a:t>
            </a:r>
            <a:r>
              <a:rPr lang="de-DE" sz="20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spc="-1" dirty="0" err="1" smtClean="0">
                <a:solidFill>
                  <a:srgbClr val="000000"/>
                </a:solidFill>
                <a:latin typeface="Calibri"/>
              </a:rPr>
              <a:t>by</a:t>
            </a:r>
            <a:r>
              <a:rPr lang="de-DE" sz="20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spc="-1" dirty="0" err="1" smtClean="0">
                <a:solidFill>
                  <a:srgbClr val="000000"/>
                </a:solidFill>
                <a:latin typeface="Calibri"/>
              </a:rPr>
              <a:t>the</a:t>
            </a:r>
            <a:r>
              <a:rPr lang="de-DE" sz="20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spc="-1" dirty="0" err="1" smtClean="0">
                <a:solidFill>
                  <a:srgbClr val="000000"/>
                </a:solidFill>
                <a:latin typeface="Calibri"/>
              </a:rPr>
              <a:t>state</a:t>
            </a:r>
            <a:endParaRPr lang="de-DE" sz="2000" spc="-1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TextShape 1"/>
          <p:cNvSpPr txBox="1"/>
          <p:nvPr/>
        </p:nvSpPr>
        <p:spPr>
          <a:xfrm>
            <a:off x="899640" y="290254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4400" spc="-1" dirty="0">
                <a:solidFill>
                  <a:srgbClr val="000000"/>
                </a:solidFill>
                <a:latin typeface="Calibri"/>
              </a:rPr>
              <a:t>Visa </a:t>
            </a:r>
            <a:r>
              <a:rPr lang="de-DE" sz="4400" spc="-1" dirty="0" err="1" smtClean="0">
                <a:solidFill>
                  <a:srgbClr val="000000"/>
                </a:solidFill>
                <a:latin typeface="Calibri"/>
              </a:rPr>
              <a:t>application</a:t>
            </a:r>
            <a:r>
              <a:rPr lang="de-DE" sz="4400" spc="-1" dirty="0" smtClean="0">
                <a:solidFill>
                  <a:srgbClr val="000000"/>
                </a:solidFill>
                <a:latin typeface="Calibri"/>
              </a:rPr>
              <a:t> - FAQ </a:t>
            </a:r>
            <a:endParaRPr lang="de-DE" sz="4400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/>
          <p:cNvSpPr/>
          <p:nvPr/>
        </p:nvSpPr>
        <p:spPr>
          <a:xfrm>
            <a:off x="588240" y="338040"/>
            <a:ext cx="8222760" cy="674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58920" indent="-358560">
              <a:lnSpc>
                <a:spcPct val="150000"/>
              </a:lnSpc>
              <a:tabLst>
                <a:tab pos="0" algn="l"/>
              </a:tabLst>
            </a:pPr>
            <a:r>
              <a:rPr lang="de-DE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	</a:t>
            </a:r>
            <a:endParaRPr lang="en-US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">
              <a:lnSpc>
                <a:spcPct val="100000"/>
              </a:lnSpc>
              <a:spcBef>
                <a:spcPts val="601"/>
              </a:spcBef>
              <a:buClr>
                <a:srgbClr val="000066"/>
              </a:buClr>
              <a:tabLst>
                <a:tab pos="0" algn="l"/>
              </a:tabLst>
            </a:pP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Shape 1"/>
          <p:cNvSpPr txBox="1"/>
          <p:nvPr/>
        </p:nvSpPr>
        <p:spPr>
          <a:xfrm>
            <a:off x="1236524" y="221499"/>
            <a:ext cx="7185581" cy="1043533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4400" spc="-1" dirty="0" smtClean="0">
                <a:solidFill>
                  <a:srgbClr val="000000"/>
                </a:solidFill>
                <a:latin typeface="Calibri"/>
              </a:rPr>
              <a:t>Links</a:t>
            </a:r>
            <a:endParaRPr lang="de-DE" sz="4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4294967295"/>
          </p:nvPr>
        </p:nvSpPr>
        <p:spPr>
          <a:xfrm>
            <a:off x="1236524" y="1326908"/>
            <a:ext cx="5990119" cy="436574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601"/>
              </a:spcBef>
              <a:buClr>
                <a:srgbClr val="000066"/>
              </a:buClr>
              <a:tabLst>
                <a:tab pos="0" algn="l"/>
              </a:tabLst>
            </a:pPr>
            <a:r>
              <a:rPr lang="en-US" sz="2200" u="sng" spc="-1" dirty="0" smtClean="0">
                <a:solidFill>
                  <a:srgbClr val="99CC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hlinkClick r:id="rId3"/>
              </a:rPr>
              <a:t>Study in Germany</a:t>
            </a:r>
            <a:endParaRPr lang="en-US" sz="2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en-US" sz="2200" u="sng" spc="-1" dirty="0" err="1" smtClean="0">
                <a:solidFill>
                  <a:srgbClr val="99CC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hlinkClick r:id="rId4"/>
              </a:rPr>
              <a:t>Hochschulkompass</a:t>
            </a:r>
            <a:endParaRPr lang="en-US" sz="2200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en-US" sz="2200" u="sng" spc="-1" dirty="0" smtClean="0">
                <a:solidFill>
                  <a:srgbClr val="99CC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hlinkClick r:id="rId5"/>
              </a:rPr>
              <a:t>DAAD</a:t>
            </a:r>
            <a:endParaRPr lang="en-US" sz="2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Clr>
                <a:srgbClr val="000066"/>
              </a:buClr>
              <a:tabLst>
                <a:tab pos="0" algn="l"/>
              </a:tabLst>
            </a:pPr>
            <a:r>
              <a:rPr lang="en-US" sz="2200" u="sng" spc="-1" dirty="0" smtClean="0">
                <a:solidFill>
                  <a:srgbClr val="99CC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hlinkClick r:id="rId6"/>
              </a:rPr>
              <a:t>Funding Guide</a:t>
            </a:r>
            <a:endParaRPr lang="en-US" sz="2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Clr>
                <a:srgbClr val="000066"/>
              </a:buClr>
              <a:tabLst>
                <a:tab pos="0" algn="l"/>
              </a:tabLst>
            </a:pPr>
            <a:r>
              <a:rPr lang="en-US" sz="2200" u="sng" spc="-1" dirty="0" smtClean="0">
                <a:solidFill>
                  <a:srgbClr val="99CC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hlinkClick r:id="rId7"/>
              </a:rPr>
              <a:t>DAAD - International </a:t>
            </a:r>
            <a:r>
              <a:rPr lang="en-US" sz="2200" u="sng" spc="-1" dirty="0" err="1" smtClean="0">
                <a:solidFill>
                  <a:srgbClr val="99CC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hlinkClick r:id="rId7"/>
              </a:rPr>
              <a:t>Programmes</a:t>
            </a:r>
            <a:endParaRPr lang="en-US" sz="2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tabLst>
                <a:tab pos="0" algn="l"/>
              </a:tabLst>
            </a:pPr>
            <a:r>
              <a:rPr lang="en-US" sz="2200" u="sng" spc="-1" dirty="0" smtClean="0">
                <a:solidFill>
                  <a:srgbClr val="99CC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hlinkClick r:id="rId8"/>
              </a:rPr>
              <a:t>DAAD - Summer Language Courses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u="sng" spc="-1" dirty="0" smtClean="0">
                <a:solidFill>
                  <a:srgbClr val="99CC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hlinkClick r:id="rId9"/>
              </a:rPr>
              <a:t>International Students</a:t>
            </a:r>
            <a:endParaRPr lang="en-US" sz="2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tabLst>
                <a:tab pos="0" algn="l"/>
              </a:tabLst>
            </a:pPr>
            <a:r>
              <a:rPr lang="en-US" sz="2200" u="sng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hlinkClick r:id="rId10"/>
              </a:rPr>
              <a:t>CHE University Ranking for Germany | ZEIT Campus</a:t>
            </a:r>
            <a:endParaRPr lang="en-US" sz="2200" u="sng" spc="-1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tabLst>
                <a:tab pos="0" algn="l"/>
              </a:tabLs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Dual (work-study) </a:t>
            </a:r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programmes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1"/>
              </a:spcBef>
              <a:buClr>
                <a:srgbClr val="000000"/>
              </a:buClr>
              <a:tabLst>
                <a:tab pos="0" algn="l"/>
              </a:tabLst>
            </a:pPr>
            <a:r>
              <a:rPr lang="en-US" sz="2200" spc="-1" dirty="0">
                <a:solidFill>
                  <a:srgbClr val="1F497D"/>
                </a:solidFill>
                <a:latin typeface="Calibri" panose="020F0502020204030204" pitchFamily="34" charset="0"/>
                <a:hlinkClick r:id="rId12"/>
              </a:rPr>
              <a:t>German </a:t>
            </a:r>
            <a:r>
              <a:rPr lang="en-US" sz="2200" spc="-1" dirty="0" smtClean="0">
                <a:solidFill>
                  <a:srgbClr val="1F497D"/>
                </a:solidFill>
                <a:latin typeface="Calibri" panose="020F0502020204030204" pitchFamily="34" charset="0"/>
                <a:hlinkClick r:id="rId12"/>
              </a:rPr>
              <a:t>Consulate</a:t>
            </a:r>
            <a:endParaRPr lang="en-US" sz="2200" spc="-1" dirty="0" smtClean="0">
              <a:latin typeface="Calibri" panose="020F0502020204030204" pitchFamily="34" charset="0"/>
            </a:endParaRPr>
          </a:p>
          <a:p>
            <a:r>
              <a:rPr lang="de-DE" sz="2200" dirty="0">
                <a:latin typeface="Calibri" panose="020F0502020204030204" pitchFamily="34" charset="0"/>
                <a:hlinkClick r:id="rId13"/>
              </a:rPr>
              <a:t>A Hong </a:t>
            </a:r>
            <a:r>
              <a:rPr lang="de-DE" sz="2200" dirty="0" err="1">
                <a:latin typeface="Calibri" panose="020F0502020204030204" pitchFamily="34" charset="0"/>
                <a:hlinkClick r:id="rId13"/>
              </a:rPr>
              <a:t>Konger</a:t>
            </a:r>
            <a:r>
              <a:rPr lang="de-DE" sz="2200" dirty="0">
                <a:latin typeface="Calibri" panose="020F0502020204030204" pitchFamily="34" charset="0"/>
                <a:hlinkClick r:id="rId13"/>
              </a:rPr>
              <a:t> in Germany</a:t>
            </a:r>
            <a:endParaRPr lang="de-DE" sz="2200" dirty="0">
              <a:latin typeface="Calibri" panose="020F0502020204030204" pitchFamily="34" charset="0"/>
            </a:endParaRPr>
          </a:p>
          <a:p>
            <a:r>
              <a:rPr lang="zh-TW" altLang="de-DE" sz="2200" dirty="0">
                <a:latin typeface="Calibri" panose="020F0502020204030204" pitchFamily="34" charset="0"/>
                <a:hlinkClick r:id="rId14"/>
              </a:rPr>
              <a:t>留德趣談</a:t>
            </a:r>
            <a:r>
              <a:rPr lang="de-DE" sz="2200" dirty="0">
                <a:latin typeface="Calibri" panose="020F0502020204030204" pitchFamily="34" charset="0"/>
                <a:hlinkClick r:id="rId14"/>
              </a:rPr>
              <a:t> (</a:t>
            </a:r>
            <a:r>
              <a:rPr lang="de-DE" sz="2200" dirty="0" err="1">
                <a:latin typeface="Calibri" panose="020F0502020204030204" pitchFamily="34" charset="0"/>
                <a:hlinkClick r:id="rId14"/>
              </a:rPr>
              <a:t>Thoughts</a:t>
            </a:r>
            <a:r>
              <a:rPr lang="de-DE" sz="2200" dirty="0">
                <a:latin typeface="Calibri" panose="020F0502020204030204" pitchFamily="34" charset="0"/>
                <a:hlinkClick r:id="rId14"/>
              </a:rPr>
              <a:t> </a:t>
            </a:r>
            <a:r>
              <a:rPr lang="de-DE" sz="2200" dirty="0" err="1">
                <a:latin typeface="Calibri" panose="020F0502020204030204" pitchFamily="34" charset="0"/>
                <a:hlinkClick r:id="rId14"/>
              </a:rPr>
              <a:t>from</a:t>
            </a:r>
            <a:r>
              <a:rPr lang="de-DE" sz="2200" dirty="0">
                <a:latin typeface="Calibri" panose="020F0502020204030204" pitchFamily="34" charset="0"/>
                <a:hlinkClick r:id="rId14"/>
              </a:rPr>
              <a:t> Germany</a:t>
            </a:r>
            <a:r>
              <a:rPr lang="de-DE" sz="2200" dirty="0" smtClean="0">
                <a:latin typeface="Calibri" panose="020F0502020204030204" pitchFamily="34" charset="0"/>
                <a:hlinkClick r:id="rId14"/>
              </a:rPr>
              <a:t>)</a:t>
            </a:r>
            <a:endParaRPr lang="de-DE" sz="2200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1096;p31"/>
          <p:cNvPicPr/>
          <p:nvPr/>
        </p:nvPicPr>
        <p:blipFill>
          <a:blip r:embed="rId3"/>
          <a:stretch/>
        </p:blipFill>
        <p:spPr>
          <a:xfrm>
            <a:off x="0" y="219240"/>
            <a:ext cx="9143640" cy="767880"/>
          </a:xfrm>
          <a:prstGeom prst="rect">
            <a:avLst/>
          </a:prstGeom>
          <a:ln w="0">
            <a:noFill/>
          </a:ln>
        </p:spPr>
      </p:pic>
      <p:pic>
        <p:nvPicPr>
          <p:cNvPr id="385" name="Google Shape;1097;p31"/>
          <p:cNvPicPr/>
          <p:nvPr/>
        </p:nvPicPr>
        <p:blipFill>
          <a:blip r:embed="rId4"/>
          <a:stretch/>
        </p:blipFill>
        <p:spPr>
          <a:xfrm>
            <a:off x="-1440" y="3772080"/>
            <a:ext cx="9143640" cy="780840"/>
          </a:xfrm>
          <a:prstGeom prst="rect">
            <a:avLst/>
          </a:prstGeom>
          <a:ln w="0">
            <a:noFill/>
          </a:ln>
        </p:spPr>
      </p:pic>
      <p:sp>
        <p:nvSpPr>
          <p:cNvPr id="386" name="CustomShape 1"/>
          <p:cNvSpPr/>
          <p:nvPr/>
        </p:nvSpPr>
        <p:spPr>
          <a:xfrm>
            <a:off x="479236" y="1521000"/>
            <a:ext cx="8426160" cy="285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4000" b="1" strike="noStrike" spc="-1" dirty="0">
                <a:solidFill>
                  <a:srgbClr val="000000"/>
                </a:solidFill>
                <a:latin typeface="Calibri"/>
              </a:rPr>
              <a:t>Vielen Dank und</a:t>
            </a:r>
            <a:endParaRPr lang="en-US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de-DE" sz="4000" b="1" strike="noStrike" spc="-1" dirty="0">
                <a:solidFill>
                  <a:srgbClr val="000000"/>
                </a:solidFill>
                <a:latin typeface="Calibri"/>
              </a:rPr>
              <a:t>Herzlich Willkommen</a:t>
            </a:r>
            <a:endParaRPr lang="en-US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de-DE" sz="4000" b="1" strike="noStrike" spc="-1" dirty="0">
                <a:solidFill>
                  <a:srgbClr val="000000"/>
                </a:solidFill>
                <a:latin typeface="Calibri"/>
              </a:rPr>
              <a:t>in Deutschland!</a:t>
            </a:r>
            <a:endParaRPr lang="en-US" sz="4000" b="0" strike="noStrike" spc="-1" dirty="0">
              <a:latin typeface="Arial"/>
            </a:endParaRPr>
          </a:p>
        </p:txBody>
      </p:sp>
      <p:pic>
        <p:nvPicPr>
          <p:cNvPr id="387" name="Google Shape;1099;p31"/>
          <p:cNvPicPr/>
          <p:nvPr/>
        </p:nvPicPr>
        <p:blipFill>
          <a:blip r:embed="rId5"/>
          <a:stretch/>
        </p:blipFill>
        <p:spPr>
          <a:xfrm>
            <a:off x="3136135" y="4656045"/>
            <a:ext cx="3015720" cy="2063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Google Tests Q&amp;A Videos in Search Results for Universit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51443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685800" y="2338279"/>
            <a:ext cx="8217568" cy="1822753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4400" b="0" strike="noStrike" spc="-1" dirty="0" err="1">
                <a:solidFill>
                  <a:srgbClr val="000000"/>
                </a:solidFill>
                <a:latin typeface="Calibri"/>
              </a:rPr>
              <a:t>Studying</a:t>
            </a:r>
            <a:r>
              <a:rPr lang="de-DE" sz="4400" b="0" strike="noStrike" spc="-1" dirty="0">
                <a:solidFill>
                  <a:srgbClr val="000000"/>
                </a:solidFill>
                <a:latin typeface="Calibri"/>
              </a:rPr>
              <a:t> in Germany</a:t>
            </a:r>
          </a:p>
        </p:txBody>
      </p:sp>
      <p:sp>
        <p:nvSpPr>
          <p:cNvPr id="304" name="CustomShape 3"/>
          <p:cNvSpPr/>
          <p:nvPr/>
        </p:nvSpPr>
        <p:spPr>
          <a:xfrm>
            <a:off x="2964079" y="2098616"/>
            <a:ext cx="3523506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r>
              <a:rPr lang="de-DE" dirty="0" smtClean="0">
                <a:latin typeface="Calibri" panose="020F0502020204030204" pitchFamily="34" charset="0"/>
              </a:rPr>
              <a:t>G.T</a:t>
            </a:r>
            <a:r>
              <a:rPr lang="de-DE" dirty="0">
                <a:latin typeface="Calibri" panose="020F0502020204030204" pitchFamily="34" charset="0"/>
              </a:rPr>
              <a:t>. (Ellen Yeung) </a:t>
            </a:r>
            <a:r>
              <a:rPr lang="de-DE" dirty="0" smtClean="0">
                <a:latin typeface="Calibri" panose="020F0502020204030204" pitchFamily="34" charset="0"/>
              </a:rPr>
              <a:t>College, 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March 30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64079" y="4114064"/>
            <a:ext cx="350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        Manuel </a:t>
            </a:r>
            <a:r>
              <a:rPr lang="de-DE" dirty="0" err="1" smtClean="0"/>
              <a:t>Grösch</a:t>
            </a:r>
            <a:endParaRPr lang="de-DE" dirty="0" smtClean="0"/>
          </a:p>
          <a:p>
            <a:r>
              <a:rPr lang="de-DE" sz="1400" dirty="0" smtClean="0"/>
              <a:t>    </a:t>
            </a:r>
            <a:r>
              <a:rPr lang="de-DE" sz="1400" dirty="0" err="1" smtClean="0"/>
              <a:t>Contact</a:t>
            </a:r>
            <a:r>
              <a:rPr lang="de-DE" sz="1400" dirty="0" smtClean="0"/>
              <a:t>: info@hongkong.diplo.de</a:t>
            </a:r>
            <a:endParaRPr lang="de-DE" sz="1400" dirty="0"/>
          </a:p>
        </p:txBody>
      </p:sp>
      <p:pic>
        <p:nvPicPr>
          <p:cNvPr id="6" name="Bild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884" y="165005"/>
            <a:ext cx="2981325" cy="125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3515" y="1495484"/>
            <a:ext cx="3092264" cy="206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7971" y="4406465"/>
            <a:ext cx="2827808" cy="187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578" y="4406465"/>
            <a:ext cx="3227207" cy="176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Shape 1"/>
          <p:cNvSpPr txBox="1"/>
          <p:nvPr/>
        </p:nvSpPr>
        <p:spPr>
          <a:xfrm>
            <a:off x="948808" y="134921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de-DE" sz="4400" b="0" strike="noStrike" spc="-1" dirty="0" err="1" smtClean="0">
                <a:solidFill>
                  <a:srgbClr val="000000"/>
                </a:solidFill>
                <a:latin typeface="Calibri"/>
              </a:rPr>
              <a:t>Why</a:t>
            </a:r>
            <a:r>
              <a:rPr lang="de-DE" sz="44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4400" spc="-1" dirty="0" err="1">
                <a:solidFill>
                  <a:srgbClr val="000000"/>
                </a:solidFill>
                <a:latin typeface="Calibri"/>
              </a:rPr>
              <a:t>s</a:t>
            </a:r>
            <a:r>
              <a:rPr lang="de-DE" sz="4400" b="0" strike="noStrike" spc="-1" dirty="0" err="1" smtClean="0">
                <a:solidFill>
                  <a:srgbClr val="000000"/>
                </a:solidFill>
                <a:latin typeface="Calibri"/>
              </a:rPr>
              <a:t>hould</a:t>
            </a:r>
            <a:r>
              <a:rPr lang="de-DE" sz="4400" b="0" strike="noStrike" spc="-1" dirty="0" smtClean="0">
                <a:solidFill>
                  <a:srgbClr val="000000"/>
                </a:solidFill>
                <a:latin typeface="Calibri"/>
              </a:rPr>
              <a:t> I </a:t>
            </a:r>
            <a:r>
              <a:rPr lang="de-DE" sz="4400" b="0" strike="noStrike" spc="-1" dirty="0" err="1" smtClean="0">
                <a:solidFill>
                  <a:srgbClr val="000000"/>
                </a:solidFill>
                <a:latin typeface="Calibri"/>
              </a:rPr>
              <a:t>choose</a:t>
            </a:r>
            <a:r>
              <a:rPr lang="de-DE" sz="4400" b="0" strike="noStrike" spc="-1" dirty="0" smtClean="0">
                <a:solidFill>
                  <a:srgbClr val="000000"/>
                </a:solidFill>
                <a:latin typeface="Calibri"/>
              </a:rPr>
              <a:t> Germany?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376" y="1495484"/>
            <a:ext cx="3267612" cy="215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3309" y="2683347"/>
            <a:ext cx="3043729" cy="201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285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742269" y="407048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de-DE" sz="4800" b="0" strike="noStrike" spc="-1" dirty="0">
                <a:solidFill>
                  <a:srgbClr val="000000"/>
                </a:solidFill>
                <a:latin typeface="Calibri"/>
              </a:rPr>
              <a:t>Living in Germany</a:t>
            </a:r>
          </a:p>
        </p:txBody>
      </p:sp>
      <p:sp>
        <p:nvSpPr>
          <p:cNvPr id="312" name="CustomShape 2"/>
          <p:cNvSpPr/>
          <p:nvPr/>
        </p:nvSpPr>
        <p:spPr>
          <a:xfrm>
            <a:off x="833758" y="2027823"/>
            <a:ext cx="5010152" cy="409197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5840" indent="-285480">
              <a:buClr>
                <a:srgbClr val="000000"/>
              </a:buClr>
              <a:buFont typeface="Arial"/>
              <a:buChar char="•"/>
            </a:pPr>
            <a:r>
              <a:rPr lang="de-DE" sz="2000" spc="-1" dirty="0">
                <a:solidFill>
                  <a:srgbClr val="000000"/>
                </a:solidFill>
                <a:latin typeface="Calibri"/>
              </a:rPr>
              <a:t>16 </a:t>
            </a:r>
            <a:r>
              <a:rPr lang="de-DE" sz="2000" spc="-1" dirty="0" err="1">
                <a:solidFill>
                  <a:srgbClr val="000000"/>
                </a:solidFill>
                <a:latin typeface="Calibri"/>
              </a:rPr>
              <a:t>federal</a:t>
            </a:r>
            <a:r>
              <a:rPr lang="de-DE" sz="20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spc="-1" dirty="0" err="1">
                <a:solidFill>
                  <a:srgbClr val="000000"/>
                </a:solidFill>
                <a:latin typeface="Calibri"/>
              </a:rPr>
              <a:t>states</a:t>
            </a:r>
            <a:r>
              <a:rPr lang="de-DE" sz="20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spc="-1" dirty="0" err="1">
                <a:solidFill>
                  <a:srgbClr val="000000"/>
                </a:solidFill>
                <a:latin typeface="Calibri"/>
              </a:rPr>
              <a:t>with</a:t>
            </a:r>
            <a:r>
              <a:rPr lang="de-DE" sz="2000" spc="-1" dirty="0">
                <a:solidFill>
                  <a:srgbClr val="000000"/>
                </a:solidFill>
                <a:latin typeface="Calibri"/>
              </a:rPr>
              <a:t> a </a:t>
            </a:r>
            <a:r>
              <a:rPr lang="de-DE" sz="2000" spc="-1" dirty="0" err="1">
                <a:solidFill>
                  <a:srgbClr val="000000"/>
                </a:solidFill>
                <a:latin typeface="Calibri"/>
              </a:rPr>
              <a:t>distinct</a:t>
            </a:r>
            <a:r>
              <a:rPr lang="de-DE" sz="2000" spc="-1" dirty="0">
                <a:solidFill>
                  <a:srgbClr val="000000"/>
                </a:solidFill>
                <a:latin typeface="Calibri"/>
              </a:rPr>
              <a:t> regional </a:t>
            </a:r>
            <a:r>
              <a:rPr lang="de-DE" sz="2000" spc="-1" dirty="0" err="1" smtClean="0">
                <a:solidFill>
                  <a:srgbClr val="000000"/>
                </a:solidFill>
                <a:latin typeface="Calibri"/>
              </a:rPr>
              <a:t>identity</a:t>
            </a:r>
            <a:r>
              <a:rPr lang="de-DE" sz="2000" spc="-1" dirty="0" smtClean="0">
                <a:solidFill>
                  <a:srgbClr val="000000"/>
                </a:solidFill>
                <a:latin typeface="Calibri"/>
              </a:rPr>
              <a:t>, different </a:t>
            </a:r>
            <a:r>
              <a:rPr lang="de-DE" sz="2000" spc="-1" dirty="0" err="1" smtClean="0">
                <a:solidFill>
                  <a:srgbClr val="000000"/>
                </a:solidFill>
                <a:latin typeface="Calibri"/>
              </a:rPr>
              <a:t>educational</a:t>
            </a:r>
            <a:r>
              <a:rPr lang="de-DE" sz="20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spc="-1" dirty="0" err="1" smtClean="0">
                <a:solidFill>
                  <a:srgbClr val="000000"/>
                </a:solidFill>
                <a:latin typeface="Calibri"/>
              </a:rPr>
              <a:t>systems</a:t>
            </a:r>
            <a:endParaRPr lang="en-US" sz="2000" spc="-1" dirty="0" smtClean="0"/>
          </a:p>
          <a:p>
            <a:pPr marL="285840" indent="-285480">
              <a:buClr>
                <a:srgbClr val="000000"/>
              </a:buClr>
              <a:buFont typeface="Arial"/>
              <a:buChar char="•"/>
            </a:pPr>
            <a:endParaRPr lang="de-DE" sz="20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spc="-1" dirty="0" err="1" smtClean="0">
                <a:solidFill>
                  <a:srgbClr val="000000"/>
                </a:solidFill>
                <a:latin typeface="Calibri"/>
              </a:rPr>
              <a:t>Highly</a:t>
            </a:r>
            <a:r>
              <a:rPr lang="de-DE" sz="20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spc="-1" dirty="0" err="1" smtClean="0">
                <a:solidFill>
                  <a:srgbClr val="000000"/>
                </a:solidFill>
                <a:latin typeface="Calibri"/>
              </a:rPr>
              <a:t>developed</a:t>
            </a:r>
            <a:r>
              <a:rPr lang="de-DE" sz="2000" spc="-1" dirty="0" smtClean="0">
                <a:solidFill>
                  <a:srgbClr val="000000"/>
                </a:solidFill>
                <a:latin typeface="Calibri"/>
              </a:rPr>
              <a:t>: </a:t>
            </a:r>
          </a:p>
          <a:p>
            <a:pPr marL="457560" lvl="1">
              <a:buClr>
                <a:srgbClr val="000000"/>
              </a:buClr>
            </a:pPr>
            <a:r>
              <a:rPr lang="de-DE" sz="2000" spc="-1" dirty="0" err="1" smtClean="0">
                <a:solidFill>
                  <a:srgbClr val="000000"/>
                </a:solidFill>
                <a:latin typeface="Calibri"/>
              </a:rPr>
              <a:t>quality</a:t>
            </a:r>
            <a:r>
              <a:rPr lang="de-DE" sz="2000" spc="-1" dirty="0" smtClean="0">
                <a:solidFill>
                  <a:srgbClr val="000000"/>
                </a:solidFill>
                <a:latin typeface="Calibri"/>
              </a:rPr>
              <a:t> of </a:t>
            </a:r>
            <a:r>
              <a:rPr lang="de-DE" sz="2000" spc="-1" dirty="0" err="1" smtClean="0">
                <a:solidFill>
                  <a:srgbClr val="000000"/>
                </a:solidFill>
                <a:latin typeface="Calibri"/>
              </a:rPr>
              <a:t>life</a:t>
            </a:r>
            <a:r>
              <a:rPr lang="de-DE" sz="2000" spc="-1" dirty="0" smtClean="0">
                <a:solidFill>
                  <a:srgbClr val="000000"/>
                </a:solidFill>
                <a:latin typeface="Calibri"/>
              </a:rPr>
              <a:t>, human </a:t>
            </a:r>
            <a:r>
              <a:rPr lang="de-DE" sz="2000" spc="-1" dirty="0" err="1" smtClean="0">
                <a:solidFill>
                  <a:srgbClr val="000000"/>
                </a:solidFill>
                <a:latin typeface="Calibri"/>
              </a:rPr>
              <a:t>development</a:t>
            </a:r>
            <a:r>
              <a:rPr lang="de-DE" sz="2000" spc="-1" dirty="0" smtClean="0">
                <a:solidFill>
                  <a:srgbClr val="000000"/>
                </a:solidFill>
                <a:latin typeface="Calibri"/>
              </a:rPr>
              <a:t>, press </a:t>
            </a:r>
            <a:r>
              <a:rPr lang="de-DE" sz="2000" spc="-1" dirty="0" err="1" smtClean="0">
                <a:solidFill>
                  <a:srgbClr val="000000"/>
                </a:solidFill>
                <a:latin typeface="Calibri"/>
              </a:rPr>
              <a:t>freedom</a:t>
            </a:r>
            <a:r>
              <a:rPr lang="de-DE" sz="2000" spc="-1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de-DE" sz="2000" spc="-1" dirty="0" err="1" smtClean="0">
                <a:solidFill>
                  <a:srgbClr val="000000"/>
                </a:solidFill>
                <a:latin typeface="Calibri"/>
              </a:rPr>
              <a:t>democratic</a:t>
            </a:r>
            <a:r>
              <a:rPr lang="de-DE" sz="20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spc="-1" dirty="0" err="1" smtClean="0">
                <a:solidFill>
                  <a:srgbClr val="000000"/>
                </a:solidFill>
                <a:latin typeface="Calibri"/>
              </a:rPr>
              <a:t>norms</a:t>
            </a:r>
            <a:r>
              <a:rPr lang="de-DE" sz="2000" spc="-1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de-DE" sz="2000" spc="-1" dirty="0" err="1" smtClean="0">
                <a:solidFill>
                  <a:srgbClr val="000000"/>
                </a:solidFill>
                <a:latin typeface="Calibri"/>
              </a:rPr>
              <a:t>low</a:t>
            </a:r>
            <a:r>
              <a:rPr lang="de-DE" sz="20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spc="-1" dirty="0" err="1" smtClean="0">
                <a:solidFill>
                  <a:srgbClr val="000000"/>
                </a:solidFill>
                <a:latin typeface="Calibri"/>
              </a:rPr>
              <a:t>corruption</a:t>
            </a:r>
            <a:r>
              <a:rPr lang="de-DE" sz="20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spc="-1" dirty="0" err="1" smtClean="0">
                <a:solidFill>
                  <a:srgbClr val="000000"/>
                </a:solidFill>
                <a:latin typeface="Calibri"/>
              </a:rPr>
              <a:t>and</a:t>
            </a:r>
            <a:r>
              <a:rPr lang="de-DE" sz="20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spc="-1" dirty="0" err="1" smtClean="0">
                <a:solidFill>
                  <a:srgbClr val="000000"/>
                </a:solidFill>
                <a:latin typeface="Calibri"/>
              </a:rPr>
              <a:t>crime</a:t>
            </a:r>
            <a:r>
              <a:rPr lang="de-DE" sz="2000" spc="-1" dirty="0" smtClean="0">
                <a:solidFill>
                  <a:srgbClr val="000000"/>
                </a:solidFill>
                <a:latin typeface="Calibri"/>
              </a:rPr>
              <a:t> rate</a:t>
            </a:r>
          </a:p>
          <a:p>
            <a:pPr marL="457560" lvl="1">
              <a:buClr>
                <a:srgbClr val="000000"/>
              </a:buClr>
            </a:pPr>
            <a:endParaRPr lang="de-DE" sz="2000" spc="-1" dirty="0" smtClean="0">
              <a:solidFill>
                <a:srgbClr val="000000"/>
              </a:solidFill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 dirty="0" err="1" smtClean="0">
                <a:solidFill>
                  <a:srgbClr val="000000"/>
                </a:solidFill>
                <a:latin typeface="Calibri"/>
              </a:rPr>
              <a:t>Good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</a:rPr>
              <a:t>work-life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</a:rPr>
              <a:t>balance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: 41-hour </a:t>
            </a:r>
            <a:r>
              <a:rPr lang="de-DE" sz="2000" b="0" strike="noStrike" spc="-1" dirty="0" err="1" smtClean="0">
                <a:solidFill>
                  <a:srgbClr val="000000"/>
                </a:solidFill>
                <a:latin typeface="Calibri"/>
              </a:rPr>
              <a:t>work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b="0" strike="noStrike" spc="-1" dirty="0" err="1" smtClean="0">
                <a:solidFill>
                  <a:srgbClr val="000000"/>
                </a:solidFill>
                <a:latin typeface="Calibri"/>
              </a:rPr>
              <a:t>week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</a:rPr>
              <a:t>guaranteed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 30 </a:t>
            </a:r>
            <a:r>
              <a:rPr lang="de-DE" sz="2000" b="0" strike="noStrike" spc="-1" dirty="0" err="1" smtClean="0">
                <a:solidFill>
                  <a:srgbClr val="000000"/>
                </a:solidFill>
                <a:latin typeface="Calibri"/>
              </a:rPr>
              <a:t>annual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b="0" strike="noStrike" spc="-1" dirty="0" err="1" smtClean="0">
                <a:solidFill>
                  <a:srgbClr val="000000"/>
                </a:solidFill>
                <a:latin typeface="Calibri"/>
              </a:rPr>
              <a:t>leave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b="0" strike="noStrike" spc="-1" dirty="0" err="1" smtClean="0">
                <a:solidFill>
                  <a:srgbClr val="000000"/>
                </a:solidFill>
                <a:latin typeface="Calibri"/>
              </a:rPr>
              <a:t>days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</a:rPr>
              <a:t>, well-</a:t>
            </a:r>
            <a:r>
              <a:rPr lang="de-DE" sz="2000" b="0" strike="noStrike" spc="-1" dirty="0" err="1" smtClean="0">
                <a:solidFill>
                  <a:srgbClr val="000000"/>
                </a:solidFill>
                <a:latin typeface="Calibri"/>
              </a:rPr>
              <a:t>organized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</a:rPr>
              <a:t>social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</a:rPr>
              <a:t>security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</p:txBody>
      </p:sp>
      <p:pic>
        <p:nvPicPr>
          <p:cNvPr id="313" name="Picture 2"/>
          <p:cNvPicPr/>
          <p:nvPr/>
        </p:nvPicPr>
        <p:blipFill>
          <a:blip r:embed="rId3"/>
          <a:stretch/>
        </p:blipFill>
        <p:spPr>
          <a:xfrm>
            <a:off x="5680396" y="2144701"/>
            <a:ext cx="2928235" cy="3691337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Shape 1"/>
          <p:cNvSpPr txBox="1"/>
          <p:nvPr/>
        </p:nvSpPr>
        <p:spPr>
          <a:xfrm>
            <a:off x="760182" y="38739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de-DE" sz="2800" b="0" strike="noStrike" spc="-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Studying</a:t>
            </a:r>
            <a:r>
              <a:rPr lang="de-DE" sz="28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in Germany:</a:t>
            </a:r>
          </a:p>
          <a:p>
            <a:pPr algn="ctr">
              <a:lnSpc>
                <a:spcPct val="100000"/>
              </a:lnSpc>
            </a:pPr>
            <a:r>
              <a:rPr dirty="0">
                <a:latin typeface="Calibri" panose="020F0502020204030204" pitchFamily="34" charset="0"/>
              </a:rPr>
              <a:t/>
            </a:r>
            <a:br>
              <a:rPr dirty="0">
                <a:latin typeface="Calibri" panose="020F0502020204030204" pitchFamily="34" charset="0"/>
              </a:rPr>
            </a:br>
            <a:r>
              <a:rPr lang="de-DE" sz="4000" b="0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High Quality - Low </a:t>
            </a:r>
            <a:r>
              <a:rPr lang="de-DE" sz="4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</a:rPr>
              <a:t>Cost</a:t>
            </a:r>
            <a:endParaRPr lang="de-DE" sz="4000" b="0" strike="noStrike" spc="-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16" name="CustomShape 2"/>
          <p:cNvSpPr/>
          <p:nvPr/>
        </p:nvSpPr>
        <p:spPr>
          <a:xfrm>
            <a:off x="884160" y="3459960"/>
            <a:ext cx="6480360" cy="255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44795" y="2604433"/>
            <a:ext cx="1988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24 </a:t>
            </a:r>
            <a:r>
              <a:rPr lang="de-DE" dirty="0" err="1" smtClean="0"/>
              <a:t>universities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Top 200 </a:t>
            </a:r>
            <a:r>
              <a:rPr lang="de-DE" dirty="0" err="1" smtClean="0"/>
              <a:t>worldwide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58545" y="4165109"/>
            <a:ext cx="2147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endParaRPr lang="de-DE" dirty="0" smtClean="0"/>
          </a:p>
          <a:p>
            <a:r>
              <a:rPr lang="de-DE" dirty="0" err="1" smtClean="0"/>
              <a:t>programmes</a:t>
            </a:r>
            <a:endParaRPr lang="de-DE" dirty="0"/>
          </a:p>
          <a:p>
            <a:r>
              <a:rPr lang="de-DE" dirty="0" err="1" smtClean="0"/>
              <a:t>conducted</a:t>
            </a:r>
            <a:r>
              <a:rPr lang="de-DE" dirty="0" smtClean="0"/>
              <a:t> in English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428301" y="2496058"/>
            <a:ext cx="25670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Low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tuition</a:t>
            </a:r>
            <a:r>
              <a:rPr lang="de-DE" dirty="0" smtClean="0"/>
              <a:t> </a:t>
            </a:r>
            <a:r>
              <a:rPr lang="de-DE" dirty="0" err="1" smtClean="0"/>
              <a:t>fees</a:t>
            </a:r>
            <a:endParaRPr lang="de-DE" dirty="0" smtClean="0"/>
          </a:p>
          <a:p>
            <a:r>
              <a:rPr lang="de-DE" dirty="0" smtClean="0"/>
              <a:t>Low </a:t>
            </a:r>
            <a:r>
              <a:rPr lang="de-DE" dirty="0" err="1" smtClean="0"/>
              <a:t>cost</a:t>
            </a:r>
            <a:r>
              <a:rPr lang="de-DE" dirty="0" smtClean="0"/>
              <a:t> of </a:t>
            </a:r>
            <a:r>
              <a:rPr lang="de-DE" dirty="0" err="1" smtClean="0"/>
              <a:t>living</a:t>
            </a:r>
            <a:r>
              <a:rPr lang="de-DE" dirty="0" smtClean="0"/>
              <a:t> (</a:t>
            </a:r>
            <a:r>
              <a:rPr lang="de-DE" dirty="0" err="1" smtClean="0"/>
              <a:t>avg</a:t>
            </a:r>
            <a:r>
              <a:rPr lang="de-DE" dirty="0" smtClean="0"/>
              <a:t>. 8000 HKD)</a:t>
            </a:r>
          </a:p>
          <a:p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student</a:t>
            </a:r>
            <a:r>
              <a:rPr lang="de-DE" dirty="0" smtClean="0"/>
              <a:t> </a:t>
            </a:r>
            <a:r>
              <a:rPr lang="de-DE" dirty="0" err="1" smtClean="0"/>
              <a:t>housing</a:t>
            </a:r>
            <a:r>
              <a:rPr lang="de-DE" dirty="0" smtClean="0"/>
              <a:t> </a:t>
            </a:r>
          </a:p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487555" y="4320713"/>
            <a:ext cx="2147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Great </a:t>
            </a:r>
            <a:r>
              <a:rPr lang="de-DE" dirty="0" err="1" smtClean="0"/>
              <a:t>variety</a:t>
            </a:r>
            <a:r>
              <a:rPr lang="de-DE" dirty="0" smtClean="0"/>
              <a:t> of </a:t>
            </a:r>
            <a:r>
              <a:rPr lang="de-DE" dirty="0" err="1" smtClean="0"/>
              <a:t>programmes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majors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9631" y="2226449"/>
            <a:ext cx="3978045" cy="386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504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>
            <a:extLst>
              <a:ext uri="{FF2B5EF4-FFF2-40B4-BE49-F238E27FC236}">
                <a16:creationId xmlns:a16="http://schemas.microsoft.com/office/drawing/2014/main" xmlns="" id="{BAF0A9E0-91C5-4313-B12F-C85D7FCA7823}"/>
              </a:ext>
            </a:extLst>
          </p:cNvPr>
          <p:cNvSpPr/>
          <p:nvPr/>
        </p:nvSpPr>
        <p:spPr>
          <a:xfrm>
            <a:off x="343080" y="571680"/>
            <a:ext cx="8091000" cy="75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58920" indent="-358560" algn="ctr">
              <a:lnSpc>
                <a:spcPct val="100000"/>
              </a:lnSpc>
              <a:tabLst>
                <a:tab pos="0" algn="l"/>
              </a:tabLst>
            </a:pPr>
            <a:r>
              <a:rPr lang="de-DE" sz="3600" strike="noStrike" spc="-1" dirty="0">
                <a:solidFill>
                  <a:srgbClr val="191919"/>
                </a:solidFill>
                <a:latin typeface="Calibri"/>
              </a:rPr>
              <a:t>	The </a:t>
            </a:r>
            <a:r>
              <a:rPr lang="de-DE" sz="3600" strike="noStrike" spc="-1" dirty="0" smtClean="0">
                <a:solidFill>
                  <a:srgbClr val="191919"/>
                </a:solidFill>
                <a:latin typeface="Calibri"/>
              </a:rPr>
              <a:t>German </a:t>
            </a:r>
            <a:r>
              <a:rPr lang="de-DE" sz="3600" strike="noStrike" spc="-1" dirty="0" err="1">
                <a:solidFill>
                  <a:srgbClr val="191919"/>
                </a:solidFill>
                <a:latin typeface="Calibri"/>
              </a:rPr>
              <a:t>Degree</a:t>
            </a:r>
            <a:r>
              <a:rPr lang="de-DE" sz="3600" strike="noStrike" spc="-1" dirty="0">
                <a:solidFill>
                  <a:srgbClr val="191919"/>
                </a:solidFill>
                <a:latin typeface="Calibri"/>
              </a:rPr>
              <a:t> System at a </a:t>
            </a:r>
            <a:r>
              <a:rPr lang="de-DE" sz="3600" strike="noStrike" spc="-1" dirty="0" err="1">
                <a:solidFill>
                  <a:srgbClr val="191919"/>
                </a:solidFill>
                <a:latin typeface="Calibri"/>
              </a:rPr>
              <a:t>glance</a:t>
            </a:r>
            <a:endParaRPr lang="en-US" sz="3600" strike="noStrike" spc="-1" dirty="0">
              <a:latin typeface="Arial"/>
            </a:endParaRPr>
          </a:p>
        </p:txBody>
      </p:sp>
      <p:sp>
        <p:nvSpPr>
          <p:cNvPr id="5" name="TextShape 3">
            <a:extLst>
              <a:ext uri="{FF2B5EF4-FFF2-40B4-BE49-F238E27FC236}">
                <a16:creationId xmlns:a16="http://schemas.microsoft.com/office/drawing/2014/main" xmlns="" id="{63AB3013-AE90-46EA-B4AB-386728632832}"/>
              </a:ext>
            </a:extLst>
          </p:cNvPr>
          <p:cNvSpPr txBox="1"/>
          <p:nvPr/>
        </p:nvSpPr>
        <p:spPr>
          <a:xfrm>
            <a:off x="3487680" y="1773798"/>
            <a:ext cx="5176440" cy="419688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4000"/>
          </a:bodyPr>
          <a:lstStyle/>
          <a:p>
            <a:pPr marL="339840" indent="-339480">
              <a:lnSpc>
                <a:spcPct val="90000"/>
              </a:lnSpc>
              <a:spcBef>
                <a:spcPts val="479"/>
              </a:spcBef>
              <a:buClr>
                <a:srgbClr val="000066"/>
              </a:buClr>
              <a:buFont typeface="Calibri"/>
              <a:buChar char="•"/>
            </a:pP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</a:rPr>
              <a:t>Bachelor's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 Degree (3 and 4-year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</a:rPr>
              <a:t>programmes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339840" indent="-339480">
              <a:lnSpc>
                <a:spcPct val="90000"/>
              </a:lnSpc>
              <a:spcBef>
                <a:spcPts val="2900"/>
              </a:spcBef>
              <a:buClr>
                <a:srgbClr val="000066"/>
              </a:buClr>
              <a:buFont typeface="Calibri"/>
              <a:buChar char="•"/>
            </a:pP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</a:rPr>
              <a:t>Master's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 Degree (1; 1,5 and 2-year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</a:rPr>
              <a:t>programmes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339840" indent="-339480">
              <a:lnSpc>
                <a:spcPct val="90000"/>
              </a:lnSpc>
              <a:spcBef>
                <a:spcPts val="2900"/>
              </a:spcBef>
              <a:buClr>
                <a:srgbClr val="000066"/>
              </a:buClr>
              <a:buFont typeface="Calibri"/>
              <a:buChar char="•"/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BA/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</a:rPr>
              <a:t>BSc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 and MA/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</a:rPr>
              <a:t>MSc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</a:rPr>
              <a:t>consecutive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 5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</a:rPr>
              <a:t>years</a:t>
            </a: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39840" indent="-339480">
              <a:lnSpc>
                <a:spcPct val="90000"/>
              </a:lnSpc>
              <a:spcBef>
                <a:spcPts val="2900"/>
              </a:spcBef>
              <a:buClr>
                <a:srgbClr val="000066"/>
              </a:buClr>
              <a:buFont typeface="Calibri"/>
              <a:buChar char="•"/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PhD Degree (3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</a:rPr>
              <a:t>to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 5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</a:rPr>
              <a:t>years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</a:rPr>
              <a:t>structured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</a:rPr>
              <a:t>programme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</a:rPr>
              <a:t>or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 individual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</a:rPr>
              <a:t>doctorate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339840" indent="-339480">
              <a:lnSpc>
                <a:spcPct val="90000"/>
              </a:lnSpc>
              <a:spcBef>
                <a:spcPts val="2900"/>
              </a:spcBef>
              <a:buClr>
                <a:srgbClr val="000066"/>
              </a:buClr>
              <a:buFont typeface="Calibri"/>
              <a:buChar char="•"/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State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</a:rPr>
              <a:t>Exams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</a:rPr>
              <a:t>for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</a:rPr>
              <a:t>medical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 and legal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</a:rPr>
              <a:t>professions</a:t>
            </a: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Google Shape;952;p8" descr="Studiengänge.png">
            <a:extLst>
              <a:ext uri="{FF2B5EF4-FFF2-40B4-BE49-F238E27FC236}">
                <a16:creationId xmlns:a16="http://schemas.microsoft.com/office/drawing/2014/main" xmlns="" id="{8FDB430A-238E-48FE-A208-4534092216E5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1160394" y="1515955"/>
            <a:ext cx="2208448" cy="4105722"/>
          </a:xfrm>
          <a:prstGeom prst="rect">
            <a:avLst/>
          </a:prstGeom>
          <a:ln w="0">
            <a:noFill/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xmlns="" id="{0F4F69D6-5FF7-4051-BC32-74E48F135E03}"/>
              </a:ext>
            </a:extLst>
          </p:cNvPr>
          <p:cNvSpPr/>
          <p:nvPr/>
        </p:nvSpPr>
        <p:spPr>
          <a:xfrm>
            <a:off x="1542490" y="5245657"/>
            <a:ext cx="1611220" cy="75204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3281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67;p10">
            <a:extLst>
              <a:ext uri="{FF2B5EF4-FFF2-40B4-BE49-F238E27FC236}">
                <a16:creationId xmlns:a16="http://schemas.microsoft.com/office/drawing/2014/main" xmlns="" id="{1BA0D3BB-9D2C-40FC-ACCD-98853736147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60" y="782640"/>
            <a:ext cx="9143640" cy="5196960"/>
          </a:xfrm>
          <a:prstGeom prst="rect">
            <a:avLst/>
          </a:prstGeom>
          <a:ln w="0"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96D98A9E-CFC4-47AE-ACAF-B5AC9ECF3FC5}"/>
              </a:ext>
            </a:extLst>
          </p:cNvPr>
          <p:cNvSpPr txBox="1"/>
          <p:nvPr/>
        </p:nvSpPr>
        <p:spPr>
          <a:xfrm>
            <a:off x="932758" y="263951"/>
            <a:ext cx="7400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Conditions</a:t>
            </a:r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 Hong Kong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475069" y="5197131"/>
            <a:ext cx="291507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latin typeface="Calibri" panose="020F0502020204030204" pitchFamily="34" charset="0"/>
              </a:rPr>
              <a:t>direct</a:t>
            </a:r>
            <a:r>
              <a:rPr lang="de-DE" sz="2000" dirty="0" smtClean="0">
                <a:latin typeface="Calibri" panose="020F0502020204030204" pitchFamily="34" charset="0"/>
              </a:rPr>
              <a:t> </a:t>
            </a:r>
            <a:r>
              <a:rPr lang="de-DE" sz="2000" dirty="0" err="1" smtClean="0">
                <a:latin typeface="Calibri" panose="020F0502020204030204" pitchFamily="34" charset="0"/>
              </a:rPr>
              <a:t>admission</a:t>
            </a:r>
            <a:r>
              <a:rPr lang="de-DE" sz="2000" dirty="0" smtClean="0">
                <a:latin typeface="Calibri" panose="020F0502020204030204" pitchFamily="34" charset="0"/>
              </a:rPr>
              <a:t> </a:t>
            </a:r>
            <a:r>
              <a:rPr lang="de-DE" sz="2000" dirty="0" err="1" smtClean="0">
                <a:latin typeface="Calibri" panose="020F0502020204030204" pitchFamily="34" charset="0"/>
              </a:rPr>
              <a:t>to</a:t>
            </a:r>
            <a:r>
              <a:rPr lang="de-DE" sz="2000" dirty="0" smtClean="0">
                <a:latin typeface="Calibri" panose="020F0502020204030204" pitchFamily="34" charset="0"/>
              </a:rPr>
              <a:t> </a:t>
            </a:r>
            <a:r>
              <a:rPr lang="de-DE" sz="2000" dirty="0" err="1" smtClean="0">
                <a:latin typeface="Calibri" panose="020F0502020204030204" pitchFamily="34" charset="0"/>
              </a:rPr>
              <a:t>university</a:t>
            </a:r>
            <a:endParaRPr lang="de-DE" sz="2000" dirty="0">
              <a:latin typeface="Calibri" panose="020F050202020403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713739" y="5190903"/>
            <a:ext cx="3244158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Calibri" panose="020F0502020204030204" pitchFamily="34" charset="0"/>
              </a:rPr>
              <a:t>all </a:t>
            </a:r>
            <a:r>
              <a:rPr lang="de-DE" sz="2000" dirty="0" err="1" smtClean="0">
                <a:latin typeface="Calibri" panose="020F0502020204030204" pitchFamily="34" charset="0"/>
              </a:rPr>
              <a:t>mentioned</a:t>
            </a:r>
            <a:r>
              <a:rPr lang="de-DE" sz="2000" dirty="0" smtClean="0">
                <a:latin typeface="Calibri" panose="020F0502020204030204" pitchFamily="34" charset="0"/>
              </a:rPr>
              <a:t> </a:t>
            </a:r>
            <a:r>
              <a:rPr lang="de-DE" sz="2000" dirty="0" err="1" smtClean="0">
                <a:latin typeface="Calibri" panose="020F0502020204030204" pitchFamily="34" charset="0"/>
              </a:rPr>
              <a:t>subjects</a:t>
            </a:r>
            <a:endParaRPr lang="de-DE" sz="2000" dirty="0" smtClean="0">
              <a:latin typeface="Calibri" panose="020F0502020204030204" pitchFamily="34" charset="0"/>
            </a:endParaRPr>
          </a:p>
          <a:p>
            <a:r>
              <a:rPr lang="de-DE" sz="2000" dirty="0" err="1" smtClean="0">
                <a:latin typeface="Calibri" panose="020F0502020204030204" pitchFamily="34" charset="0"/>
              </a:rPr>
              <a:t>have</a:t>
            </a:r>
            <a:r>
              <a:rPr lang="de-DE" sz="2000" dirty="0" smtClean="0">
                <a:latin typeface="Calibri" panose="020F0502020204030204" pitchFamily="34" charset="0"/>
              </a:rPr>
              <a:t> </a:t>
            </a:r>
            <a:r>
              <a:rPr lang="de-DE" sz="2000" dirty="0" err="1" smtClean="0">
                <a:latin typeface="Calibri" panose="020F0502020204030204" pitchFamily="34" charset="0"/>
              </a:rPr>
              <a:t>to</a:t>
            </a:r>
            <a:r>
              <a:rPr lang="de-DE" sz="2000" dirty="0" smtClean="0">
                <a:latin typeface="Calibri" panose="020F0502020204030204" pitchFamily="34" charset="0"/>
              </a:rPr>
              <a:t> </a:t>
            </a:r>
            <a:r>
              <a:rPr lang="de-DE" sz="2000" dirty="0" err="1" smtClean="0">
                <a:latin typeface="Calibri" panose="020F0502020204030204" pitchFamily="34" charset="0"/>
              </a:rPr>
              <a:t>be</a:t>
            </a:r>
            <a:r>
              <a:rPr lang="de-DE" sz="2000" dirty="0" smtClean="0">
                <a:latin typeface="Calibri" panose="020F0502020204030204" pitchFamily="34" charset="0"/>
              </a:rPr>
              <a:t> „Level 3“ </a:t>
            </a:r>
            <a:r>
              <a:rPr lang="de-DE" sz="2000" dirty="0" err="1" smtClean="0">
                <a:latin typeface="Calibri" panose="020F0502020204030204" pitchFamily="34" charset="0"/>
              </a:rPr>
              <a:t>or</a:t>
            </a:r>
            <a:r>
              <a:rPr lang="de-DE" sz="2000" dirty="0" smtClean="0">
                <a:latin typeface="Calibri" panose="020F0502020204030204" pitchFamily="34" charset="0"/>
              </a:rPr>
              <a:t> </a:t>
            </a:r>
            <a:r>
              <a:rPr lang="de-DE" sz="2000" dirty="0" err="1" smtClean="0">
                <a:latin typeface="Calibri" panose="020F0502020204030204" pitchFamily="34" charset="0"/>
              </a:rPr>
              <a:t>above</a:t>
            </a:r>
            <a:endParaRPr lang="de-DE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387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B45AF33C-39F3-4825-AD9A-EEF9EB608009}"/>
              </a:ext>
            </a:extLst>
          </p:cNvPr>
          <p:cNvSpPr txBox="1"/>
          <p:nvPr/>
        </p:nvSpPr>
        <p:spPr>
          <a:xfrm>
            <a:off x="751788" y="459345"/>
            <a:ext cx="7685202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920" indent="-358560" algn="ctr">
              <a:lnSpc>
                <a:spcPct val="150000"/>
              </a:lnSpc>
              <a:tabLst>
                <a:tab pos="0" algn="l"/>
              </a:tabLst>
            </a:pPr>
            <a:r>
              <a:rPr lang="de-DE" sz="4400" strike="noStrike" spc="-1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sz="4400" strike="noStrike" spc="-1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Universities</a:t>
            </a:r>
            <a:r>
              <a:rPr lang="de-DE" sz="4400" strike="noStrike" spc="-1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sz="4400" strike="noStrike" spc="-1" dirty="0" smtClean="0">
              <a:solidFill>
                <a:srgbClr val="19191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8920" indent="-358560">
              <a:lnSpc>
                <a:spcPct val="150000"/>
              </a:lnSpc>
              <a:spcBef>
                <a:spcPts val="601"/>
              </a:spcBef>
              <a:buClr>
                <a:srgbClr val="000066"/>
              </a:buClr>
              <a:buFont typeface="Calibri"/>
              <a:buChar char="•"/>
              <a:tabLst>
                <a:tab pos="0" algn="l"/>
              </a:tabLst>
            </a:pPr>
            <a:r>
              <a:rPr lang="de-DE" sz="2000" b="0" strike="noStrike" spc="-1" dirty="0" smtClean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</a:t>
            </a:r>
            <a:r>
              <a:rPr lang="de-DE" sz="2000" b="0" strike="noStrike" spc="-1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de-DE" sz="2000" b="0" strike="noStrike" spc="-1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theoretical</a:t>
            </a:r>
            <a:r>
              <a:rPr lang="de-DE" sz="2000" b="0" strike="noStrike" spc="-1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b="0" strike="noStrike" spc="-1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knowledge</a:t>
            </a:r>
            <a:endParaRPr lang="en-US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8920" indent="-358560">
              <a:lnSpc>
                <a:spcPct val="150000"/>
              </a:lnSpc>
              <a:spcBef>
                <a:spcPts val="601"/>
              </a:spcBef>
              <a:buClr>
                <a:srgbClr val="000066"/>
              </a:buClr>
              <a:buFont typeface="Calibri"/>
              <a:buChar char="•"/>
              <a:tabLst>
                <a:tab pos="0" algn="l"/>
              </a:tabLst>
            </a:pPr>
            <a:r>
              <a:rPr lang="de-DE" sz="2000" b="0" strike="noStrike" spc="-1" dirty="0" err="1" smtClean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Compulsory</a:t>
            </a:r>
            <a:r>
              <a:rPr lang="de-DE" sz="2000" b="0" strike="noStrike" spc="-1" dirty="0" smtClean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b="0" strike="noStrike" spc="-1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courses</a:t>
            </a:r>
            <a:r>
              <a:rPr lang="de-DE" sz="2000" b="0" strike="noStrike" spc="-1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also </a:t>
            </a:r>
            <a:r>
              <a:rPr lang="de-DE" sz="2000" b="0" strike="noStrike" spc="-1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de-DE" sz="2000" b="0" strike="noStrike" spc="-1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b="0" strike="noStrike" spc="-1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electives</a:t>
            </a:r>
            <a:endParaRPr lang="en-US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8920" indent="-358560">
              <a:lnSpc>
                <a:spcPct val="150000"/>
              </a:lnSpc>
              <a:spcBef>
                <a:spcPts val="601"/>
              </a:spcBef>
              <a:buClr>
                <a:srgbClr val="000066"/>
              </a:buClr>
              <a:buFont typeface="Calibri"/>
              <a:buChar char="•"/>
              <a:tabLst>
                <a:tab pos="0" algn="l"/>
              </a:tabLst>
            </a:pPr>
            <a:r>
              <a:rPr lang="de-DE" sz="2000" b="0" strike="noStrike" spc="-1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</a:t>
            </a:r>
            <a:r>
              <a:rPr lang="de-DE" sz="2000" b="0" strike="noStrike" spc="-1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oriented</a:t>
            </a:r>
            <a:r>
              <a:rPr lang="de-DE" sz="2000" b="0" strike="noStrike" spc="-1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de-DE" sz="2000" b="0" strike="noStrike" spc="-1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research-based</a:t>
            </a:r>
            <a:r>
              <a:rPr lang="de-DE" sz="2000" b="0" strike="noStrike" spc="-1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final </a:t>
            </a:r>
            <a:r>
              <a:rPr lang="de-DE" sz="2000" b="0" strike="noStrike" spc="-1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thesis</a:t>
            </a:r>
            <a:endParaRPr lang="en-US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8920" indent="-358560">
              <a:lnSpc>
                <a:spcPct val="150000"/>
              </a:lnSpc>
              <a:spcBef>
                <a:spcPts val="601"/>
              </a:spcBef>
              <a:buClr>
                <a:srgbClr val="000066"/>
              </a:buClr>
              <a:buFont typeface="Calibri"/>
              <a:buChar char="•"/>
              <a:tabLst>
                <a:tab pos="0" algn="l"/>
              </a:tabLst>
            </a:pPr>
            <a:r>
              <a:rPr lang="de-DE" sz="2000" b="0" strike="noStrike" spc="-1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de-DE" sz="2000" b="0" strike="noStrike" spc="-1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b="0" strike="noStrike" spc="-1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</a:t>
            </a:r>
            <a:r>
              <a:rPr lang="de-DE" sz="2000" b="0" strike="noStrike" spc="-1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large </a:t>
            </a:r>
            <a:r>
              <a:rPr lang="de-DE" sz="2000" b="0" strike="noStrike" spc="-1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institutions</a:t>
            </a:r>
            <a:r>
              <a:rPr lang="de-DE" sz="2000" b="0" strike="noStrike" spc="-1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b="0" strike="noStrike" spc="-1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sz="2000" b="0" strike="noStrike" spc="-1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b="0" strike="noStrike" spc="-1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de-DE" sz="2000" b="0" strike="noStrike" spc="-1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b="0" strike="noStrike" spc="-1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2000" b="0" strike="noStrike" spc="-1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50,000 </a:t>
            </a:r>
            <a:r>
              <a:rPr lang="de-DE" sz="2000" b="0" strike="noStrike" spc="-1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endParaRPr lang="en-US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oogle Shape;978;p12">
            <a:extLst>
              <a:ext uri="{FF2B5EF4-FFF2-40B4-BE49-F238E27FC236}">
                <a16:creationId xmlns:a16="http://schemas.microsoft.com/office/drawing/2014/main" xmlns="" id="{482D800E-2A63-4E01-933F-A465CCE83693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2355904" y="3905107"/>
            <a:ext cx="4285527" cy="2055681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xmlns="" val="189070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0B72F0F2-2532-4742-A5B2-DF032429E5B1}"/>
              </a:ext>
            </a:extLst>
          </p:cNvPr>
          <p:cNvSpPr txBox="1"/>
          <p:nvPr/>
        </p:nvSpPr>
        <p:spPr>
          <a:xfrm>
            <a:off x="900649" y="275006"/>
            <a:ext cx="7611755" cy="8233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4000" strike="noStrike" spc="-1" dirty="0" err="1">
                <a:solidFill>
                  <a:srgbClr val="19191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Universities</a:t>
            </a:r>
            <a:r>
              <a:rPr lang="de-DE" sz="4000" strike="noStrike" spc="-1" dirty="0">
                <a:solidFill>
                  <a:srgbClr val="19191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of Applied </a:t>
            </a:r>
            <a:r>
              <a:rPr lang="de-DE" sz="4000" strike="noStrike" spc="-1" dirty="0" err="1">
                <a:solidFill>
                  <a:srgbClr val="19191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Sciences</a:t>
            </a:r>
            <a:r>
              <a:rPr lang="de-DE" sz="4000" strike="noStrike" spc="-1" dirty="0">
                <a:solidFill>
                  <a:srgbClr val="19191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endParaRPr lang="de-DE" sz="4000" strike="noStrike" spc="-1" dirty="0" smtClean="0">
              <a:solidFill>
                <a:srgbClr val="191919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TW" altLang="de-DE" sz="20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應</a:t>
            </a:r>
            <a:r>
              <a:rPr lang="zh-TW" altLang="de-DE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用科學大學         </a:t>
            </a:r>
            <a:r>
              <a:rPr lang="de-DE" altLang="zh-TW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(</a:t>
            </a:r>
            <a:r>
              <a:rPr lang="zh-TW" altLang="de-DE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應用科技大學</a:t>
            </a:r>
            <a:r>
              <a:rPr lang="de-DE" altLang="zh-TW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)</a:t>
            </a:r>
            <a:endParaRPr lang="zh-TW" altLang="de-DE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601"/>
              </a:spcBef>
              <a:buFont typeface="Arial" panose="020B0604020202020204" pitchFamily="34" charset="0"/>
              <a:buChar char="•"/>
            </a:pPr>
            <a:r>
              <a:rPr lang="de-DE" sz="2000" b="0" strike="noStrike" spc="-1" dirty="0">
                <a:solidFill>
                  <a:srgbClr val="19191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Focus </a:t>
            </a:r>
            <a:r>
              <a:rPr lang="de-DE" sz="2000" b="0" strike="noStrike" spc="-1" dirty="0" err="1">
                <a:solidFill>
                  <a:srgbClr val="19191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practical</a:t>
            </a:r>
            <a:r>
              <a:rPr lang="de-DE" sz="2000" b="0" strike="noStrike" spc="-1" dirty="0">
                <a:solidFill>
                  <a:srgbClr val="19191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de-DE" sz="2000" b="0" strike="noStrike" spc="-1" dirty="0" err="1">
                <a:solidFill>
                  <a:srgbClr val="19191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application</a:t>
            </a:r>
            <a:r>
              <a:rPr lang="de-DE" sz="2000" b="0" strike="noStrike" spc="-1" dirty="0">
                <a:solidFill>
                  <a:srgbClr val="19191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and strong links </a:t>
            </a:r>
            <a:r>
              <a:rPr lang="de-DE" sz="2000" b="0" strike="noStrike" spc="-1" dirty="0" err="1">
                <a:solidFill>
                  <a:srgbClr val="19191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to</a:t>
            </a:r>
            <a:r>
              <a:rPr lang="de-DE" sz="2000" b="0" strike="noStrike" spc="-1" dirty="0">
                <a:solidFill>
                  <a:srgbClr val="19191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de-DE" sz="2000" b="0" strike="noStrike" spc="-1" dirty="0" err="1">
                <a:solidFill>
                  <a:srgbClr val="19191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the</a:t>
            </a:r>
            <a:r>
              <a:rPr lang="de-DE" sz="2000" b="0" strike="noStrike" spc="-1" dirty="0">
                <a:solidFill>
                  <a:srgbClr val="19191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de-DE" sz="2000" b="0" strike="noStrike" spc="-1" dirty="0" err="1">
                <a:solidFill>
                  <a:srgbClr val="19191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corporate</a:t>
            </a:r>
            <a:r>
              <a:rPr lang="de-DE" sz="2000" b="0" strike="noStrike" spc="-1" dirty="0">
                <a:solidFill>
                  <a:srgbClr val="19191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de-DE" sz="2000" b="0" strike="noStrike" spc="-1" dirty="0" err="1">
                <a:solidFill>
                  <a:srgbClr val="19191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world</a:t>
            </a:r>
            <a:endParaRPr lang="de-DE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601"/>
              </a:spcBef>
              <a:buFont typeface="Arial" panose="020B0604020202020204" pitchFamily="34" charset="0"/>
              <a:buChar char="•"/>
            </a:pPr>
            <a:r>
              <a:rPr lang="de-DE" sz="2000" b="0" strike="noStrike" spc="-1" dirty="0">
                <a:solidFill>
                  <a:srgbClr val="19191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Set </a:t>
            </a:r>
            <a:r>
              <a:rPr lang="de-DE" sz="2000" b="0" strike="noStrike" spc="-1" dirty="0" err="1">
                <a:solidFill>
                  <a:srgbClr val="19191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course</a:t>
            </a:r>
            <a:r>
              <a:rPr lang="de-DE" sz="2000" b="0" strike="noStrike" spc="-1" dirty="0">
                <a:solidFill>
                  <a:srgbClr val="19191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de-DE" sz="2000" b="0" strike="noStrike" spc="-1" dirty="0" err="1">
                <a:solidFill>
                  <a:srgbClr val="19191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groups</a:t>
            </a:r>
            <a:r>
              <a:rPr lang="de-DE" sz="2000" b="0" strike="noStrike" spc="-1" dirty="0">
                <a:solidFill>
                  <a:srgbClr val="19191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, </a:t>
            </a:r>
            <a:r>
              <a:rPr lang="de-DE" sz="2000" b="0" strike="noStrike" spc="-1" dirty="0" err="1">
                <a:solidFill>
                  <a:srgbClr val="19191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stronger</a:t>
            </a:r>
            <a:r>
              <a:rPr lang="de-DE" sz="2000" b="0" strike="noStrike" spc="-1" dirty="0">
                <a:solidFill>
                  <a:srgbClr val="19191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de-DE" sz="2000" b="0" strike="noStrike" spc="-1" dirty="0" err="1">
                <a:solidFill>
                  <a:srgbClr val="19191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student</a:t>
            </a:r>
            <a:r>
              <a:rPr lang="de-DE" sz="2000" b="0" strike="noStrike" spc="-1" dirty="0">
                <a:solidFill>
                  <a:srgbClr val="19191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-professor </a:t>
            </a:r>
            <a:r>
              <a:rPr lang="de-DE" sz="2000" b="0" strike="noStrike" spc="-1" dirty="0" err="1">
                <a:solidFill>
                  <a:srgbClr val="19191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relationship</a:t>
            </a:r>
            <a:endParaRPr lang="de-DE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601"/>
              </a:spcBef>
              <a:buFont typeface="Arial" panose="020B0604020202020204" pitchFamily="34" charset="0"/>
              <a:buChar char="•"/>
            </a:pPr>
            <a:r>
              <a:rPr lang="de-DE" sz="2000" b="0" strike="noStrike" spc="-1" dirty="0">
                <a:solidFill>
                  <a:srgbClr val="19191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Degrees </a:t>
            </a:r>
            <a:r>
              <a:rPr lang="de-DE" sz="2000" b="0" strike="noStrike" spc="-1" dirty="0" err="1">
                <a:solidFill>
                  <a:srgbClr val="19191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available</a:t>
            </a:r>
            <a:r>
              <a:rPr lang="de-DE" sz="2000" b="0" strike="noStrike" spc="-1" dirty="0">
                <a:solidFill>
                  <a:srgbClr val="19191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: </a:t>
            </a:r>
            <a:r>
              <a:rPr lang="de-DE" sz="2000" b="0" strike="noStrike" spc="-1" dirty="0" err="1">
                <a:solidFill>
                  <a:srgbClr val="19191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Bachelor's</a:t>
            </a:r>
            <a:r>
              <a:rPr lang="de-DE" sz="2000" b="0" strike="noStrike" spc="-1" dirty="0">
                <a:solidFill>
                  <a:srgbClr val="19191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, </a:t>
            </a:r>
            <a:r>
              <a:rPr lang="de-DE" sz="2000" b="0" strike="noStrike" spc="-1" dirty="0" err="1">
                <a:solidFill>
                  <a:srgbClr val="19191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Master‘s</a:t>
            </a:r>
            <a:r>
              <a:rPr lang="de-DE" sz="2000" b="0" strike="noStrike" spc="-1" dirty="0">
                <a:solidFill>
                  <a:srgbClr val="19191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, PhD (in </a:t>
            </a:r>
            <a:r>
              <a:rPr lang="de-DE" sz="2000" b="0" strike="noStrike" spc="-1" dirty="0" err="1">
                <a:solidFill>
                  <a:srgbClr val="19191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cooperation</a:t>
            </a:r>
            <a:r>
              <a:rPr lang="de-DE" sz="2000" b="0" strike="noStrike" spc="-1" dirty="0">
                <a:solidFill>
                  <a:srgbClr val="19191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)</a:t>
            </a:r>
            <a:endParaRPr lang="de-DE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601"/>
              </a:spcBef>
              <a:buFont typeface="Arial" panose="020B0604020202020204" pitchFamily="34" charset="0"/>
              <a:buChar char="•"/>
            </a:pPr>
            <a:r>
              <a:rPr lang="de-DE" sz="2000" b="0" strike="noStrike" spc="-1" dirty="0" err="1">
                <a:solidFill>
                  <a:srgbClr val="19191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Often</a:t>
            </a:r>
            <a:r>
              <a:rPr lang="de-DE" sz="2000" b="0" strike="noStrike" spc="-1" dirty="0">
                <a:solidFill>
                  <a:srgbClr val="19191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de-DE" sz="2000" b="0" strike="noStrike" spc="-1" dirty="0" err="1">
                <a:solidFill>
                  <a:srgbClr val="19191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smaller</a:t>
            </a:r>
            <a:r>
              <a:rPr lang="de-DE" sz="2000" b="0" strike="noStrike" spc="-1" dirty="0">
                <a:solidFill>
                  <a:srgbClr val="19191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regional </a:t>
            </a:r>
            <a:r>
              <a:rPr lang="de-DE" sz="2000" spc="-1" dirty="0" err="1">
                <a:solidFill>
                  <a:srgbClr val="19191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U</a:t>
            </a:r>
            <a:r>
              <a:rPr lang="de-DE" sz="2000" b="0" strike="noStrike" spc="-1" dirty="0" err="1">
                <a:solidFill>
                  <a:srgbClr val="19191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niversities</a:t>
            </a:r>
            <a:r>
              <a:rPr lang="de-DE" sz="2000" b="0" strike="noStrike" spc="-1" dirty="0">
                <a:solidFill>
                  <a:srgbClr val="19191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                      </a:t>
            </a:r>
            <a:endParaRPr lang="de-DE" sz="2000" b="0" strike="noStrike" spc="-1" dirty="0" smtClean="0">
              <a:solidFill>
                <a:srgbClr val="191919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601"/>
              </a:spcBef>
            </a:pPr>
            <a:endParaRPr lang="de-DE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spcBef>
                <a:spcPts val="601"/>
              </a:spcBef>
            </a:pPr>
            <a:r>
              <a:rPr lang="de-DE" sz="1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Westsächsische </a:t>
            </a:r>
          </a:p>
          <a:p>
            <a:pPr algn="r">
              <a:spcBef>
                <a:spcPts val="601"/>
              </a:spcBef>
            </a:pPr>
            <a:r>
              <a:rPr lang="de-DE" sz="1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Hochschule </a:t>
            </a:r>
          </a:p>
          <a:p>
            <a:pPr algn="r">
              <a:spcBef>
                <a:spcPts val="601"/>
              </a:spcBef>
            </a:pPr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spcBef>
                <a:spcPts val="601"/>
              </a:spcBef>
            </a:pPr>
            <a:r>
              <a:rPr lang="de-DE" sz="1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University of Applied </a:t>
            </a:r>
          </a:p>
          <a:p>
            <a:pPr algn="r">
              <a:spcBef>
                <a:spcPts val="601"/>
              </a:spcBef>
            </a:pPr>
            <a:r>
              <a:rPr lang="de-DE" sz="1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Sciences Zwickau</a:t>
            </a:r>
            <a:endParaRPr lang="de-DE" sz="1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spcBef>
                <a:spcPts val="601"/>
              </a:spcBef>
            </a:pPr>
            <a:r>
              <a:rPr lang="de-DE" sz="1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      </a:t>
            </a:r>
          </a:p>
          <a:p>
            <a:pPr>
              <a:lnSpc>
                <a:spcPct val="150000"/>
              </a:lnSpc>
              <a:spcBef>
                <a:spcPts val="601"/>
              </a:spcBef>
            </a:pPr>
            <a:endParaRPr lang="de-DE" sz="3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601"/>
              </a:spcBef>
            </a:pPr>
            <a:endParaRPr lang="de-DE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601"/>
              </a:spcBef>
            </a:pPr>
            <a:endParaRPr lang="de-DE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601"/>
              </a:spcBef>
            </a:pPr>
            <a:endParaRPr lang="de-DE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oogle Shape;985;p13">
            <a:extLst>
              <a:ext uri="{FF2B5EF4-FFF2-40B4-BE49-F238E27FC236}">
                <a16:creationId xmlns:a16="http://schemas.microsoft.com/office/drawing/2014/main" xmlns="" id="{8C1AA4D9-8F79-4C0B-8190-DB921C6F2F9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564444" y="4083861"/>
            <a:ext cx="4035736" cy="2007555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xmlns="" val="174266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330</Words>
  <Application>Microsoft Office PowerPoint</Application>
  <PresentationFormat>如螢幕大小 (4:3)</PresentationFormat>
  <Paragraphs>118</Paragraphs>
  <Slides>18</Slides>
  <Notes>16</Notes>
  <HiddenSlides>0</HiddenSlides>
  <MMClips>0</MMClips>
  <ScaleCrop>false</ScaleCrop>
  <HeadingPairs>
    <vt:vector size="4" baseType="variant">
      <vt:variant>
        <vt:lpstr>佈景主題</vt:lpstr>
      </vt:variant>
      <vt:variant>
        <vt:i4>4</vt:i4>
      </vt:variant>
      <vt:variant>
        <vt:lpstr>投影片標題</vt:lpstr>
      </vt:variant>
      <vt:variant>
        <vt:i4>18</vt:i4>
      </vt:variant>
    </vt:vector>
  </HeadingPairs>
  <TitlesOfParts>
    <vt:vector size="22" baseType="lpstr">
      <vt:lpstr>Office Theme</vt:lpstr>
      <vt:lpstr>Office Theme</vt:lpstr>
      <vt:lpstr>Office Theme</vt:lpstr>
      <vt:lpstr>Office Theme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</vt:vector>
  </TitlesOfParts>
  <Company>Auswärtiges Amt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webinar on  Studying in Germany</dc:title>
  <dc:creator>Groesch, Manuel Manfred (AA privat)</dc:creator>
  <cp:lastModifiedBy>wallace</cp:lastModifiedBy>
  <cp:revision>102</cp:revision>
  <dcterms:created xsi:type="dcterms:W3CDTF">2021-01-19T05:49:02Z</dcterms:created>
  <dcterms:modified xsi:type="dcterms:W3CDTF">2021-04-08T02:23:45Z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20</vt:i4>
  </property>
  <property fmtid="{D5CDD505-2E9C-101B-9397-08002B2CF9AE}" pid="3" name="PresentationFormat">
    <vt:lpwstr>Bildschirmpräsentation (4:3)</vt:lpwstr>
  </property>
  <property fmtid="{D5CDD505-2E9C-101B-9397-08002B2CF9AE}" pid="4" name="Slides">
    <vt:i4>34</vt:i4>
  </property>
</Properties>
</file>